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60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6"/>
  </p:notesMasterIdLst>
  <p:handoutMasterIdLst>
    <p:handoutMasterId r:id="rId37"/>
  </p:handoutMasterIdLst>
  <p:sldIdLst>
    <p:sldId id="258" r:id="rId10"/>
    <p:sldId id="278" r:id="rId11"/>
    <p:sldId id="280" r:id="rId12"/>
    <p:sldId id="285" r:id="rId13"/>
    <p:sldId id="290" r:id="rId14"/>
    <p:sldId id="276" r:id="rId15"/>
    <p:sldId id="281" r:id="rId16"/>
    <p:sldId id="267" r:id="rId17"/>
    <p:sldId id="261" r:id="rId18"/>
    <p:sldId id="287" r:id="rId19"/>
    <p:sldId id="268" r:id="rId20"/>
    <p:sldId id="269" r:id="rId21"/>
    <p:sldId id="277" r:id="rId22"/>
    <p:sldId id="291" r:id="rId23"/>
    <p:sldId id="279" r:id="rId24"/>
    <p:sldId id="270" r:id="rId25"/>
    <p:sldId id="288" r:id="rId26"/>
    <p:sldId id="272" r:id="rId27"/>
    <p:sldId id="283" r:id="rId28"/>
    <p:sldId id="286" r:id="rId29"/>
    <p:sldId id="282" r:id="rId30"/>
    <p:sldId id="284" r:id="rId31"/>
    <p:sldId id="274" r:id="rId32"/>
    <p:sldId id="275" r:id="rId33"/>
    <p:sldId id="292" r:id="rId34"/>
    <p:sldId id="25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2"/>
    <a:srgbClr val="EF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81"/>
    <p:restoredTop sz="94675"/>
  </p:normalViewPr>
  <p:slideViewPr>
    <p:cSldViewPr snapToGrid="0" snapToObjects="1">
      <p:cViewPr varScale="1">
        <p:scale>
          <a:sx n="156" d="100"/>
          <a:sy n="156" d="100"/>
        </p:scale>
        <p:origin x="176" y="912"/>
      </p:cViewPr>
      <p:guideLst>
        <p:guide orient="horz" pos="8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878B2-1C2B-804D-B696-5EFF892744F0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1D005-95C4-224A-A26E-83D0929CB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601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2T03:31:32.91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3474 0 24575,'-4'16'0,"0"-6"0,-1 2 0,1-7 0,2 0 0,0-1 0,1-1 0,0-1 0,1 1 0,-2-1 0,0 0 0,-1 1 0,1 0 0,0 0 0,0 1 0,0 0 0,-1 0 0,1 2 0,-1-2 0,2-1 0,-3 1 0,3-2 0,-2 1 0,2 0 0,-1-1 0,0 1 0,-1 0 0,0 2 0,-1-1 0,0 2 0,0-1 0,-3 1 0,2 0 0,-1 1 0,0-1 0,1 0 0,0-2 0,0 2 0,0-1 0,0 3 0,-2-1 0,1 2 0,0 0 0,2-1 0,1-1 0,0-2 0,-2 0 0,0 3 0,-2 0 0,3 0 0,-1-1 0,-1 0 0,2 0 0,-2 2 0,1-1 0,0 0 0,1-1 0,-1 1 0,1-1 0,1 1 0,-1-1 0,2-2 0,-2 1 0,0 1 0,2-1 0,-3 2 0,4-4 0,-5 4 0,2-1 0,0 1 0,-2 0 0,3-1 0,-4 2 0,2 1 0,-1-2 0,-2 4 0,1-2 0,-1 2 0,1 0 0,0-1 0,0 0 0,1-1 0,-1 0 0,3-2 0,-2 1 0,3-3 0,-1 0 0,1 0 0,1 0 0,0-2 0,0 2 0,0-4 0,0 1 0,0 1 0,1-1 0,-1 0 0,1 0 0,-1-1 0,1 1 0,0 0 0,0 1 0,-1 1 0,-1 2 0,1 1 0,-2 0 0,1 0 0,-1 1 0,0-1 0,0 2 0,1-3 0,1 2 0,-1-1 0,0 1 0,-2-2 0,3 1 0,-2-2 0,2 0 0,1 0 0,-1 0 0,-1-1 0,1 2 0,-2-2 0,3 2 0,-3-1 0,2 0 0,-1 1 0,0-1 0,1 1 0,-2-1 0,2 0 0,-1-1 0,1 1 0,-2 0 0,2-2 0,-1 2 0,0-3 0,1 3 0,0-2 0,0 1 0,0 1 0,-1-2 0,1 2 0,0 1 0,1-2 0,0 2 0,-1-2 0,0 0 0,-1 2 0,1-2 0,-2 2 0,2-2 0,-2 1 0,1-2 0,-1 2 0,1-3 0,1 2 0,0-1 0,1-1 0,-1 2 0,1-2 0,-2 2 0,1-2 0,0 1 0,0 0 0,1-2 0,-2 3 0,3-3 0,-3 1 0,2 0 0,-1-1 0,-1 0 0,0 3 0,0-1 0,0 1 0,-1 1 0,0 0 0,-2 2 0,1-2 0,0 2 0,0-1 0,-1 1 0,2 0 0,-1-1 0,2 1 0,-3-1 0,1 1 0,-2 0 0,1 0 0,0-1 0,0 0 0,1 0 0,-1 0 0,1-1 0,1 0 0,-1-1 0,1 2 0,-1-1 0,0-1 0,0 3 0,2-3 0,-2 3 0,2-4 0,-2 1 0,2-2 0,0 0 0,2 0 0,0-1 0,1 0 0,0 2 0,0-2 0,-1 1 0,0 0 0,-3 0 0,2 1 0,-2-2 0,2 4 0,-1-3 0,-1 3 0,-1-1 0,0 1 0,2 0 0,-1 0 0,0 0 0,1 0 0,-1-1 0,1 1 0,-1 0 0,1-1 0,-1 2 0,-2-1 0,2 1 0,-2 1 0,1-1 0,-1 3 0,1 0 0,0-4 0,3 2 0,0-2 0,1 0 0,-1-1 0,-2 0 0,0 0 0,0 1 0,1-2 0,-1 2 0,0-1 0,0 2 0,0-2 0,-2 1 0,2 0 0,0 0 0,-1 3 0,0-2 0,-1 3 0,-1-2 0,1 2 0,-1-1 0,1 1 0,-1 1 0,1-1 0,1 1 0,0-4 0,0 1 0,2-1 0,-1 1 0,0-2 0,1 0 0,-1-2 0,1 2 0,-3 1 0,2 0 0,0 0 0,-1-1 0,1 2 0,-1-1 0,1 1 0,-1 0 0,1-2 0,1 2 0,0 0 0,-1-1 0,1 0 0,0-2 0,0 0 0,0 0 0,1-2 0,-1 2 0,2-1 0,-2 1 0,2-2 0,-1 1 0,0-2 0,0 1 0,0-1 0,1 0 0,-1 0 0,0 1 0,1-1 0,-1 0 0,0 1 0,0 1 0,-1-1 0,0 2 0,1 1 0,-2 0 0,1 1 0,-1 0 0,1-1 0,-1 0 0,2-1 0,-1 1 0,0 0 0,-1 1 0,-1 0 0,2 2 0,-2-1 0,1-1 0,0 1 0,1-2 0,-1 2 0,0-3 0,0 3 0,0-1 0,-2 2 0,2-1 0,-1 1 0,1-2 0,-1 2 0,2-4 0,2 1 0,0-2 0,0 1 0,0-1 0,-2 2 0,0 0 0,0 2 0,0-1 0,1 1 0,-1 0 0,0 0 0,0 0 0,0 0 0,0-1 0,-1 0 0,2-1 0,0 1 0,-1-3 0,2 2 0,-2-1 0,0 2 0,-1-1 0,0 1 0,0 1 0,1-1 0,0 2 0,-2-1 0,3 0 0,-2 1 0,2-1 0,-2-1 0,1 1 0,0-1 0,0 0 0,1 1 0,-2-1 0,2 0 0,-2 0 0,1 0 0,0-1 0,1 1 0,-2 0 0,1 1 0,-1 0 0,1 0 0,0-2 0,0 1 0,-1-1 0,2 0 0,-2 1 0,1-2 0,-2 2 0,2-3 0,0 2 0,0-1 0,-1-1 0,1 2 0,0-3 0,1 0 0,-1-1 0,1 1 0,-1 0 0,0 3 0,0-3 0,0 1 0,1-1 0,0 0 0,-1 3 0,0-1 0,-1 2 0,-1-1 0,0 1 0,-1-1 0,2 1 0,-2 0 0,2-2 0,0 1 0,1-4 0,1 3 0,-3 1 0,0 2 0,-1 2 0,-1 1 0,0 0 0,0 1 0,0 0 0,1-1 0,0-2 0,1 1 0,0-2 0,1 0 0,1-2 0,0 0 0,-1-1 0,1 1 0,-1 0 0,1 0 0,0 0 0,1-1 0,-1 0 0,2-1 0,-1-2 0,1 1 0,-1-1 0,1 1 0,-1 1 0,0-1 0,1 2 0,-1-2 0,-1 2 0,1 1 0,-1-1 0,0 0 0,1-1 0,-1-1 0,1 1 0,0 0 0,0 1 0,0 1 0,-2 0 0,2 0 0,0-2 0,0 1 0,-1-1 0,1 0 0,-1 0 0,1-1 0,0 0 0,1 0 0,-1 1 0,0 3 0,-2 0 0,-1 2 0,0-1 0,-1-2 0,1 3 0,-1-1 0,2-1 0,-2 1 0,2-1 0,0-2 0,1 0 0,0-1 0,0 0 0,0 0 0,1 1 0,-1-1 0,0 2 0,1-3 0,-1 2 0,1-3 0,0 2 0,0-1 0,1 1 0,-2 0 0,0 0 0,-1 0 0,1 0 0,0 0 0,1-1 0,-2 1 0,3-1 0,-2 0 0,2-1 0,-1 1 0,0-1 0,0 0 0,1 1 0,-1 0 0,0 0 0,0 1 0,-2 2 0,0-2 0,1 1 0,0 1 0,0-2 0,-1 3 0,0 0 0,0 0 0,-2 1 0,2-1 0,1 0 0,-2-1 0,1 2 0,-1-1 0,0 1 0,1-2 0,0 1 0,1-2 0,0 1 0,-1-1 0,1 1 0,-1 0 0,1-1 0,-1 1 0,-1 0 0,1 1 0,0-1 0,0 0 0,2 1 0,-2-1 0,0 0 0,1 0 0,-1 0 0,1 1 0,-1-1 0,1 0 0,-1 0 0,0 0 0,1 0 0,-1 1 0,2 0 0,-4-1 0,4 1 0,-2-2 0,1 0 0,0 0 0,1 1 0,-2-1 0,1 1 0,0-1 0,1-1 0,-1 1 0,1-2 0,-2 1 0,2-1 0,-1 2 0,1-1 0,0 1 0,-1-1 0,0 1 0,1 0 0,-1 0 0,1 1 0,0-1 0,0 1 0,-1 0 0,0-2 0,0 1 0,1-2 0,0 0 0,0 1 0,-1 0 0,1 0 0,0 0 0,1-2 0,-1 1 0,0 3 0,-1-1 0,0 4 0,1-1 0,0-2 0,-1 1 0,2-2 0,-2 1 0,2-2 0,0-1 0,0-1 0,0 1 0,-1 0 0,0 3 0,0-3 0,0 2 0,-1-1 0,1 1 0,-1 1 0,0-2 0,2 0 0,-1-1 0,1 0 0,-1 1 0,0-1 0,0 0 0,0 1 0,0 0 0,0 2 0,-1-2 0,0 4 0,0-2 0,-1 3 0,1-3 0,0 2 0,0-1 0,0 0 0,-1 0 0,0 0 0,2-1 0,-1-1 0,1 1 0,0-2 0,0 3 0,-2-2 0,2 2 0,-1-2 0,0 2 0,1-1 0,-2 2 0,0-2 0,1 2 0,0-4 0,1 3 0,-1-4 0,1 2 0,0-1 0,0 0 0,-1 0 0,0 1 0,0 1 0,-2 0 0,0 2 0,0 1 0,0-1 0,1 1 0,-1-3 0,3 1 0,-2-2 0,1 2 0,-1-3 0,1 3 0,-2-1 0,1 2 0,-1 0 0,1 1 0,0-2 0,-1 0 0,1-1 0,-1 0 0,0 3 0,1-2 0,-2 2 0,0-2 0,1 0 0,-1 1 0,1-1 0,1 0 0,0-2 0,1 0 0,-1 0 0,1 1 0,1-1 0,-2 1 0,1-1 0,-1 2 0,1-1 0,-1 2 0,0-3 0,0 1 0,1-2 0,-1 3 0,0-3 0,0 2 0,1-2 0,-1 1 0,0-1 0,0 1 0,0 0 0,-2 0 0,1 2 0,1-1 0,-3 1 0,2 0 0,-2-1 0,1 2 0,0-2 0,1 1 0,0-3 0,0 3 0,1-3 0,-2 3 0,1-1 0,-2 2 0,2 0 0,-2-1 0,1 0 0,-1 0 0,0 1 0,1 0 0,1-2 0,0 0 0,2-1 0,-1 0 0,1 0 0,0 0 0,0-2 0,1 1 0,0-2 0,0 1 0,1 0 0,0-1 0,0 3 0,0-1 0,0 2 0,-1 0 0,1-1 0,-2 2 0,1 0 0,0 1 0,-1-2 0,0 0 0,0-1 0,0 1 0,1 0 0,-1 0 0,0 3 0,0 0 0,-1 1 0,0-1 0,1 0 0,-2-2 0,2 1 0,-1-1 0,2-1 0,-2 0 0,1-1 0,-1 2 0,1 0 0,-1 1 0,0 0 0,0 0 0,-1 0 0,1 1 0,-1-2 0,0 3 0,1-2 0,-2 0 0,2 0 0,-1-3 0,2 0 0,-1-2 0,1-1 0,2 1 0,-1 0 0,0 0 0,0 2 0,-1 0 0,-2 2 0,0 2 0,-1 0 0,0 2 0,-1-1 0,0 0 0,0 1 0,-1-1 0,2 0 0,-1-1 0,2-1 0,1 1 0,0-3 0,1 0 0,0-1 0,1-2 0,1 2 0,-1-1 0,1-1 0,1 0 0,-2 0 0,1-1 0,-1 1 0,0 1 0,0 1 0,0 0 0,0 1 0,0 0 0,0-1 0,0 0 0,0 0 0,1-2 0,-1 1 0,1-1 0,0 2 0,-1-1 0,0 0 0,-1 1 0,1-1 0,-1 2 0,1-1 0,0 1 0,0-1 0,-1 1 0,0-1 0,1 0 0,-1 0 0,1-2 0,0 0 0,1 0 0,0-1 0,0 0 0,-1 1 0,-1 2 0,0 0 0,-2 3 0,1-1 0,-1 1 0,0 0 0,0-1 0,1 1 0,-1-2 0,2 0 0,0-1 0,1 0 0,0-3 0,0 2 0,-1-1 0,0 1 0,0 2 0,0-1 0,-1 3 0,-1-1 0,0 0 0,1 2 0,0-4 0,2 3 0,-2-2 0,1 1 0,0 2 0,1-2 0,-2 2 0,3-2 0,-2-2 0,3-2 0,-1-1 0,1 1 0,-1 1 0,-1 1 0,0 1 0,0-1 0,-1 1 0,0 0 0,-1 2 0,0 0 0,-1 3 0,0-3 0,0 1 0,1-2 0,0 0 0,2-2 0,-1 1 0,1-2 0,0 0 0,1 0 0,-1-1 0,1 0 0,-1-1 0,-1 2 0,2-1 0,-3 1 0,3 0 0,-2-1 0,1 4 0,-3-2 0,2 1 0,-1 0 0,1 0 0,-2 0 0,1 1 0,-1-1 0,2 1 0,-2-2 0,2 1 0,-1-2 0,1 3 0,-1-2 0,0 1 0,1-1 0,0-1 0,0 1 0,0-2 0,0 2 0,-1 1 0,0 2 0,0 0 0,-1 0 0,1 0 0,-1-1 0,0 1 0,1 0 0,1 0 0,-1-2 0,0 2 0,0-2 0,0 0 0,0 2 0,-1-2 0,1 3 0,-2 1 0,-1 0 0,2 1 0,-3-1 0,3 1 0,-2 1 0,3-1 0,-2 0 0,1-1 0,0-2 0,1 2 0,1-3 0,0-1 0,0 0 0,1-2 0,-1 1 0,1 0 0,1-1 0,-2 1 0,2-2 0,-1 1 0,0-1 0,0 0 0,0-1 0,1 1 0,0-1 0,-1 1 0,0-1 0,-1 3 0,1-3 0,-1 1 0,-1 3 0,0 0 0,-2 3 0,-1 0 0,2 1 0,-2-1 0,2 1 0,-1-1 0,-1 2 0,2-2 0,-1 0 0,1-1 0,1-2 0,0 1 0,1-1 0,-2 2 0,1-1 0,-2 1 0,0-1 0,2 2 0,-2-1 0,1 2 0,1-2 0,-2 0 0,3-1 0,-1-1 0,1-1 0,1-2 0,0 0 0,0-1 0,0 0 0,0 2 0,0-1 0,-1 0 0,1 0 0,-2 1 0,2 0 0,-3 1 0,2 0 0,-1 0 0,2 1 0,-2-2 0,1 1 0,0-1 0,0 0 0,2 0 0,-2-1 0,0 0 0,0 1 0,-1 0 0,1 0 0,-1 1 0,1 0 0,-2 0 0,1-1 0,-1 1 0,0 0 0,0 1 0,1 0 0,1-1 0,-2 1 0,1 0 0,-2 2 0,1 1 0,-2 0 0,1 1 0,-1-3 0,2 2 0,0-1 0,1-2 0,-1 3 0,1-3 0,0 0 0,2-2 0,0-1 0,1-1 0,-1-1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22:52:52.1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50 24575,'7'-1'0,"-1"0"0,-2 0 0,0 1 0,1 0 0,1 0 0,3 0 0,-1 0 0,3-1 0,-1 1 0,0 0 0,0 0 0,0 1 0,0-1 0,0 0 0,-1 0 0,-1 0 0,0 1 0,-1-1 0,0 0 0,0 0 0,-1 1 0,1-1 0,0 0 0,-2 0 0,2 1 0,-1-1 0,0 0 0,0 0 0,-1 0 0,0 0 0,0 1 0,1-1 0,1 0 0,0 1 0,0-1 0,1 1 0,0-1 0,-1 1 0,-2-1 0,0 0 0,-1 0 0,0 0 0,-1 0 0,2 0 0,-1 0 0,3 0 0,0 1 0,1-1 0,0 0 0,-1 1 0,0-1 0,-1 0 0,0 0 0,-1 0 0,0 0 0,1 1 0,2-1 0,1 0 0,1 0 0,0 0 0,1 1 0,-1-1 0,2 0 0,-3 0 0,0 0 0,-2 0 0,1 0 0,-1 0 0,1 0 0,-1 1 0,1-1 0,0 0 0,1 0 0,0 0 0,1 0 0,-1 1 0,0-1 0,0 1 0,-1-1 0,0 0 0,1 0 0,0 0 0,-1 0 0,2 0 0,0 0 0,0 0 0,0 0 0,1 0 0,-1-1 0,0 1 0,0 0 0,0 0 0,0-1 0,0 1 0,0 0 0,0-1 0,0 1 0,-2-1 0,0 1 0,-1 0 0,-1 0 0,2 0 0,0-2 0,1 2 0,1-1 0,0 0 0,-1 1 0,0 0 0,-1-1 0,-2 1 0,1-1 0,-3 1 0,2 0 0,-1 0 0,2 0 0,-1 0 0,1 0 0,0 0 0,0 0 0,1 0 0,0 0 0,0 0 0,0 0 0,0 0 0,-1 0 0,0 0 0,1 0 0,-1 0 0,1 0 0,0 0 0,0 0 0,-1 0 0,0 0 0,1 0 0,-2 0 0,1 0 0,-1 0 0,1 0 0,0 0 0,1 0 0,2 1 0,-1-1 0,2 0 0,-1 1 0,0-1 0,-1 1 0,0-1 0,-2 0 0,0 0 0,-1 0 0,1 0 0,-1 0 0,1 0 0,1 0 0,0 0 0,0 0 0,1 0 0,-1-1 0,1 1 0,-1 0 0,0-1 0,1 1 0,1 0 0,-1 0 0,1-1 0,-2 1 0,0 0 0,-1 0 0,-1 1 0,0-1 0,0 0 0,1 0 0,0 0 0,2 0 0,-1 0 0,1 0 0,1-1 0,-2 1 0,1 0 0,-2 0 0,0-1 0,-1 1 0,0 0 0,-1 0 0,0 0 0,0 0 0,0 0 0,0 0 0,1 0 0,0 0 0,1 0 0,-1 0 0,1 0 0,-1 0 0,-2 0 0,2 0 0,-3 0 0,0 1 0,2-1 0,1 0 0,2 0 0,2 0 0,0 0 0,0 0 0,2 0 0,-2 0 0,-1 0 0,0 0 0,0 1 0,1-1 0,1 0 0,0 0 0,1 0 0,0 0 0,-1-1 0,0 1 0,-1 0 0,-1 0 0,0 1 0,-1 0 0,-1 0 0,0-1 0,0 0 0,1 0 0,-1 0 0,1 0 0,-1 0 0,1 0 0,0 0 0,-2 0 0,1-1 0,0 1 0,3 0 0,1 0 0,0 1 0,1-1 0,-1 1 0,-1-1 0,1 0 0,-2 0 0,0 0 0,-3 0 0,-1-1 0,0 1 0,-1 0 0,0 0 0,-1 0 0,1-1 0,-1 1 0,0 0 0,1 0 0,1 0 0,0 0 0,0 0 0,3-1 0,0 1 0,1 0 0,1 0 0,0 1 0,0-1 0,-2 0 0,-2 0 0,-1 0 0,-1 1 0,-1-1 0,1 1 0,2-1 0,0 0 0,1 0 0,0 0 0,0 1 0,1-1 0,0 0 0,-2 0 0,0 0 0,0 0 0,0 0 0,1 0 0,0 0 0,1 1 0,-1-1 0,-1 0 0,1 1 0,-1-1 0,2 1 0,0-1 0,1 0 0,0 0 0,2 1 0,-1-1 0,0 0 0,-1 0 0,-1 1 0,-1-1 0,-3 1 0,-1 0 0,1-1 0,-3 0 0,4-1 0,-1 0 0,0 0 0,1 1 0,-1-1 0,1 1 0,-1 0 0,2 0 0,-1 0 0,2 1 0,-1-1 0,3 0 0,-2 0 0,2-1 0,-2 0 0,-1 1 0,0 1 0,-1 0 0,1-1 0,0 0 0,1 0 0,-1 0 0,1 0 0,1 1 0,1-1 0,0 0 0,0 0 0,0 0 0,0-1 0,-1 1 0,-1-1 0,0 1 0,-1-1 0,0 0 0,-1 1 0,-1 0 0,0 0 0,-1 0 0,0 0 0,-1 0 0,0 0 0,1 0 0,0 0 0,0-1 0,-1 0 0,0 0 0,2 0 0,-1 0 0,1 1 0,0-1 0,0 0 0,0 0 0,0 0 0,1 0 0,-2 0 0,1 0 0,0 0 0,0 1 0,0-1 0,0 1 0,1-1 0,0 1 0,1-1 0,-1 1 0,0-1 0,1 0 0,-1 0 0,-1 1 0,1 0 0,0-1 0,-1 1 0,2 0 0,-2 0 0,0 0 0,0 0 0,0 0 0,1-1 0,0 1 0,0 0 0,1 0 0,0 0 0,-1 0 0,0 0 0,1 0 0,0 0 0,-1 0 0,0 0 0,-1 0 0,0 0 0,1 0 0,0 0 0,0 0 0,0 0 0,0 0 0,1 0 0,-1 0 0,-1 0 0,0 0 0,1 0 0,-1 1 0,1-1 0,0 1 0,0-1 0,-1 1 0,2-1 0,0 0 0,0 0 0,0 0 0,-1 0 0,1 0 0,-1 0 0,0 1 0,0-1 0,0 1 0,1-1 0,-1 0 0,0 0 0,0 0 0,-1 0 0,1 1 0,-1-1 0,1 0 0,-1 0 0,1 0 0,-2 1 0,2-1 0,-3 1 0,2-1 0,-2 1 0,2-1 0,0 0 0,2 0 0,-1 0 0,0 0 0,1 0 0,0-1 0,-1 1 0,2 0 0,-1 0 0,2-1 0,-1 2 0,0-1 0,0 1 0,1-1 0,1 1 0,0-1 0,0 0 0,1 0 0,-1 1 0,0-1 0,0 1 0,-1-1 0,-3-1 0,1 1 0,-1 0 0,3 0 0,-1 0 0,0 0 0,0 0 0,-1 0 0,1 0 0,-1 0 0,1 0 0,0 0 0,1 1 0,0-1 0,0 0 0,1 0 0,0 1 0,1-1 0,0 0 0,1 1 0,-1-1 0,0 0 0,-1 1 0,0-1 0,-1 0 0,0 0 0,-2 1 0,0-1 0,0 0 0,-1 0 0,1 0 0,0 0 0,-1 0 0,3-1 0,-1 1 0,1 0 0,0 0 0,3-1 0,-2 1 0,1 0 0,-1 0 0,1-1 0,-1 1 0,2 0 0,-1 0 0,-1 1 0,1-1 0,-2 0 0,2 1 0,-1-1 0,1 0 0,0 0 0,-2-1 0,1 1 0,-2 0 0,1 0 0,-2 1 0,2-1 0,-1 0 0,1 0 0,0 0 0,0 1 0,1-1 0,0 1 0,0-1 0,-1 0 0,-1 0 0,1 0 0,0 1 0,1-1 0,1 1 0,-1-1 0,-1 1 0,-1 0 0,0-2 0,0 2 0,-1-2 0,-2 1 0,0 0 0,0 0 0,1 0 0,0 0 0,0 0 0,0 0 0,1-1 0,-1 2 0,1-1 0,-1 0 0,0 1 0,0-2 0,-1 1 0,2 0 0,-1 1 0,2-1 0,0 0 0,1 0 0,-2 0 0,1 0 0,-2 0 0,3 0 0,0 0 0,3 0 0,-2 0 0,2 0 0,-2 1 0,1-1 0,-1 1 0,-1-1 0,-1 0 0,0 0 0,1 0 0,-2 0 0,0 1 0,-2-1 0,1 0 0,0-1 0,-1 1 0,0 0 0,-1 0 0,1 0 0,0 0 0,2 1 0,1-1 0,2 0 0,0 0 0,0-1 0,1 1 0,-1 0 0,1-1 0,-1 1 0,-1-1 0,-1 1 0,-2 0 0,-2 0 0,-1 1 0,1-1 0,-1-1 0,1 0 0,-1-2 0,-1 2 0,2-1 0,-1 1 0,2 0 0,-2 1 0,2-1 0,0 0 0,1 1 0,0-1 0,0 1 0,1-1 0,-1 1 0,1 0 0,0-1 0,-1 1 0,-1 0 0,1 0 0,0 0 0,-1 0 0,0 0 0,0 0 0,1 0 0,-1 0 0,1 0 0,0 0 0,1 0 0,-1 0 0,-1 1 0,1-1 0,-2 1 0,2-1 0,-1 0 0,0 0 0,1 0 0,-1 1 0,1-1 0,0 1 0,0 0 0,2-1 0,2 1 0,0-1 0,1 1 0,0-1 0,-1 1 0,-1 0 0,0 0 0,-2-1 0,-1 0 0,1 0 0,-1 1 0,0-1 0,1 0 0,0 0 0,-1 0 0,1 0 0,0-1 0,-1 1 0,1 0 0,-1 0 0,0 0 0,1 0 0,0 0 0,0 0 0,1 0 0,-1 0 0,3 0 0,-1 0 0,1 0 0,-1 0 0,-1 0 0,0 0 0,-1 1 0,-1-1 0,1 0 0,-1 1 0,0-1 0,2 0 0,-1 0 0,1 0 0,0 0 0,0-1 0,0 1 0,-1 0 0,1 0 0,0 1 0,1-1 0,0 0 0,1 0 0,-1 0 0,0 0 0,-1 0 0,0 0 0,0 0 0,-2 0 0,2 0 0,-1 1 0,2-1 0,0 0 0,0 0 0,1 1 0,1-1 0,0 1 0,1-1 0,0 1 0,-2-1 0,1 0 0,0 0 0,0 0 0,-1 1 0,-1-1 0,-3-1 0,1 1 0,0 0 0,-1 0 0,0 0 0,0 0 0,1 0 0,-1 1 0,0-1 0,-1 1 0,1-1 0,0 1 0,1-1 0,-1 0 0,1-1 0,0 1 0,0 0 0,1 0 0,0 0 0,1 0 0,0 0 0,1 1 0,0-1 0,2 0 0,-3-1 0,3 2 0,-4-1 0,1 0 0,-3 0 0,0-1 0,0 1 0,1-1 0,0 1 0,0 1 0,1-1 0,1 1 0,-1-1 0,1 0 0,0 0 0,0 0 0,1 0 0,-1 0 0,0 0 0,0 1 0,0-1 0,-2 1 0,1-1 0,0 0 0,-1-1 0,0 1 0,-1 0 0,2-1 0,-3 1 0,2-1 0,-1 1 0,2 1 0,0-1 0,0 0 0,1 0 0,0 0 0,1-1 0,-2 0 0,-1 0 0,-1 0 0,-2 2 0,1-1 0,-1 1 0,0-1 0,1 0 0,-2 0 0,3 1 0,0-1 0,1 0 0,0 0 0,-1 0 0,-1 1 0,0-1 0,0 0 0,-2 0 0,1-2 0,-2 1 0,3-2 0,-2 3 0,3 0 0,3 0 0,-4 2 0,2-1 0,-1 2 0,2-3 0,5 0 0,-2 0 0,5 0 0,-4 1 0,3 0 0,-6 0 0,2 0 0,-3-2 0,2 1 0,-1-1 0,0 1 0,-1 0 0,-1 0 0,0 1 0,0 1 0,0-2 0,2 2 0,0-3 0,-1 1 0,1 0 0,-2 0 0,1 1 0,0-1 0,0 1 0,2 0 0,-2-1 0,3 0 0,-2 0 0,1 0 0,0 1 0,0-1 0,-1 0 0,-3-1 0,2 1 0,-1 0 0,1 0 0,2 0 0,-2 0 0,0 0 0,1 1 0,-1-2 0,2 1 0,-2-1 0,2 0 0,-1 0 0,1 1 0,0 0 0,-2 1 0,0-2 0,0 1 0,1-1 0,0 1 0,0-1 0,0 1 0,1-2 0,-1 3 0,-1-2 0,2 2 0,0-1 0,1 0 0,-1-1 0,-2 1 0,2-1 0,-3 0 0,3 0 0,-1 0 0,2 1 0,-1-1 0,0 1 0,-3 0 0,2-1 0,-1 1 0,0 0 0,2 0 0,-3-2 0,1 2 0,2-1 0,-1 1 0,0 0 0,1 0 0,0 1 0,0 0 0,0-1 0,1 1 0,-1 0 0,-2-1 0,1 1 0,-2-1 0,1 1 0,1 0 0,-3 0 0,3-1 0,-1-1 0,2 2 0,0-1 0,-1 1 0,1 0 0,0 0 0,-3 0 0,1 0 0,-1-1 0,-1 1 0,1-1 0,-2 0 0,1 0 0,1 0 0,0 0 0,2 0 0,-1-1 0,1 1 0,0-1 0,0 1 0,-1-1 0,1 1 0,-1 0 0,1 0 0,0 0 0,-1 0 0,-2 0 0,-2 0 0,-1 0 0,4 2 0,-2-1 0,4 0 0,1-1 0,2 0 0,4 0 0,-1 0 0,0 0 0,-2 0 0,-3-1 0,1 1 0,-2-2 0,-2 2 0,0 0 0,-1 0 0,2 0 0,2 0 0,0 0 0,1 0 0,-2-1 0,-1 1 0,0 0 0,1-1 0,-2 1 0,3-1 0,-2 1 0,0-1 0,0 1 0,0-1 0,0 0 0,-2 0 0,2 0 0,-2 1 0,-3 0 0,2 0 0,-3 0 0,3 0 0,0 0 0,-1 0 0,0 0 0,0 0 0,1 0 0,-1 0 0,1-1 0,0 1 0,0-1 0,-1 1 0,0 0 0,-1-1 0,0 5 0,-1-3 0,-5 4 0,-9-5 0,7 1 0,-1-3 0,9 0 0,8 1 0,-8-1 0,5 2 0,-3 0 0,1-1 0,1 0 0,2 0 0,2-2 0,0 1 0,1-1 0,1 1 0,-2 0 0,2 0 0,-2-1 0,-1 2 0,-1-1 0,-2 2 0,0-2 0,-3 1 0,3 0 0,-3 1 0,4 0 0,-1 0 0,0-1 0,2 1 0,-1-1 0,0 0 0,2 1 0,-2 0 0,-6-1 0,5 1 0,-6-1 0,8 0 0,-1 1 0,2 0 0,0 0 0,1 0 0,0 0 0,0 1 0,-1 0 0,-3-1 0,2 0 0,-3 0 0,2 0 0,-1-1 0,0 0 0,-1 1 0,0 1 0,-1-1 0,2 0 0,0 0 0,2 1 0,0-1 0,0 0 0,0 1 0,1 0 0,0-1 0,-1 1 0,-1-1 0,-2 1 0,-1-1 0,1 0 0,-2 0 0,2 1 0,0-1 0,0 0 0,0 0 0,-1 1 0,1-1 0,-3 1 0,1-1 0,-1 2 0,3-1 0,0 0 0,2-1 0,-1 1 0,1-2 0,-2 1 0,2 1 0,-2-1 0,2 0 0,1 0 0,0 0 0,0 0 0,0 0 0,0-1 0,-1 2 0,-1-2 0,0 1 0,-1 0 0,1 1 0,1-1 0,1 0 0,0 0 0,-1 0 0,2 0 0,-1 0 0,1 0 0,2-1 0,-2 1 0,1 0 0,0 0 0,-2 0 0,0 0 0,-1 0 0,-1 0 0,0 0 0,-1 0 0,0 0 0,2 0 0,0 0 0,-2 1 0,3-1 0,-1 0 0,1 0 0,3 1 0,-3-1 0,2 0 0,-2 0 0,1 0 0,-2 0 0,-1 0 0,0 0 0,1 1 0,0-1 0,1 0 0,-1 1 0,1 0 0,0-1 0,1 1 0,0-1 0,1 0 0,1 0 0,0 0 0,3 0 0,-2 1 0,3 0 0,-2-1 0,0-1 0,0 1 0,-1 0 0,0 2 0,-1-1 0,-1 1 0,-1 0 0,1 0 0,0-1 0,0 0 0,-1-1 0,-1 0 0,-1 0 0,1 0 0,-1 0 0,1 0 0,-1 1 0,-1-1 0,0 0 0,1 1 0,-2 0 0,1 0 0,-2-1 0,1 1 0,0-1 0,1 0 0,1 0 0,-3 0 0,4 1 0,-1-1 0,1 0 0,3 0 0,-3 0 0,0 1 0,0 0 0,-2 0 0,2 0 0,-3-1 0,3 0 0,-1-1 0,1 1 0,1 0 0,-2 0 0,-1 2 0,0-1 0,0-1 0,2-1 0,-1 1 0,2 0 0,0 0 0,1 0 0,-1 0 0,0 0 0,-2 0 0,2 0 0,-1 0 0,-1 0 0,0 0 0,-1 0 0,-1 0 0,2 0 0,-3 0 0,2-1 0,-1 2 0,1-2 0,1 1 0,1-1 0,2-1 0,0 2 0,-1-1 0,1 1 0,-1 0 0,2 0 0,-1 0 0,-1 0 0,1 0 0,-2 1 0,2-1 0,-2 1 0,2-1 0,-2 0 0,0 0 0,0 0 0,-1-1 0,0 1 0,1 0 0,0 0 0,0-1 0,-1 1 0,1 0 0,0 0 0,0 0 0,1 0 0,0 0 0,0 0 0,0 0 0,0 0 0,-1 0 0,0 0 0,-2-1 0,-2 1 0,-2 0 0,0 2 0,-13-4 0,10 3 0,-8-6 0,20 2 0,0 0 0,4 1 0,-2 0 0,-5 2 0,2 1 0,-3 0 0,-1 0 0,2-1 0,-2 0 0,0-1 0,1 0 0,0 0 0,0 0 0,3 0 0,1 0 0,1-1 0,1 1 0,-1-1 0,-3 1 0,1 0 0,-1 0 0,1 0 0,-1 1 0,0-1 0,0 1 0,1 0 0,0 0 0,0 0 0,0 0 0,-2 0 0,1 0 0,-2 0 0,0-1 0,-2 0 0,0 1 0,-2-1 0,0 1 0,2 0 0,1-1 0,-1 3 0,1-1 0,-3 1 0,1-1 0,2-1 0,-1 0 0,3 0 0,-1 1 0,-1-1 0,0 0 0,1 1 0,-1-1 0,3 0 0,-1 0 0,2 1 0,-2-1 0,1 0 0,-1 1 0,0 0 0,-2-1 0,0 0 0,-1 0 0,-1 0 0,-2 0 0,1 0 0,0 0 0,2 0 0,1 0 0,1 0 0,0 0 0,0 1 0,0-1 0,-1 1 0,2 0 0,-1 0 0,1-1 0,1 0 0,-1 0 0,-1 0 0,-1 0 0,1 0 0,2 0 0,0 0 0,0 0 0,0 0 0,0 1 0,-2 0 0,-1-1 0,0 1 0,1 0 0,-1 0 0,2-1 0,-2 1 0,2-1 0,-1 1 0,1-1 0,-1 0 0,1 1 0,-2-1 0,0 0 0,0 0 0,2 0 0,-3 0 0,1 0 0,-1 0 0,0 0 0,0 0 0,1 1 0,0-1 0,1 0 0,2 1 0,0-1 0,0 1 0,2 0 0,-3 0 0,1-1 0,-3 0 0,0 0 0,-2 1 0,0-1 0,0 0 0,-1 0 0,-1-1 0,1 1 0,0 0 0,0 0 0,1-1 0,0 2 0,2-2 0,3 1 0,0 0 0,2-1 0,1 1 0,0 0 0,2 0 0,0 1 0,1 0 0,-2 0 0,0 0 0,-4 0 0,3-1 0,-2 0 0,-1-1 0,-1 1 0,-2-1 0,-3 1 0,-1 0 0,0-1 0,2 0 0,-1 0 0,0 1 0,1-1 0,0 1 0,0-1 0,0 1 0,-1 0 0,0-1 0,0 1 0,0 0 0,0 0 0,1 0 0,-2-1 0,2 1 0,-1 0 0,1 0 0,1 0 0,3 0 0,4 1 0,1 0 0,2 1 0,-2-1 0,1 0 0,-3 0 0,0 0 0,-5-1 0,-2-1 0,-18 1 0,10 0 0,-11-1 0,11 1 0,2-1 0,-4 3 0,4-1 0,12 0 0,-1-4 0,9-1 0,-5-2 0,0 1 0,1-2 0,-1 2 0,-2 0 0,1 3 0,-3 0 0,4 1 0,-2-1 0,-1 0 0,-1 0 0,-1 0 0,1 1 0,0 0 0,-2 0 0,1 0 0,-2 0 0,1 0 0,-1 0 0,0 0 0,-1 0 0,2 0 0,0 1 0,0-1 0,2 0 0,-2 1 0,0-1 0,-1 0 0,-1 1 0,0 0 0,1 0 0,-1 0 0,1 0 0,0 1 0,2-1 0,-1 1 0,-1-1 0,-1 1 0,-2-1 0,1 0 0,-1 0 0,0 1 0,1-1 0,-1 1 0,2 0 0,-1-1 0,1 0 0,0 1 0,1 0 0,0 0 0,2 0 0,-1 0 0,2-1 0,0 1 0,2 0 0,-3-1 0,1 0 0,1 1 0,0-1 0,2 1 0,-1-2 0,0 1 0,-1 0 0,0 0 0,1 0 0,-1 0 0,2 1 0,-2-1 0,0 0 0,0 0 0,-1 1 0,2-1 0,-2 0 0,1 1 0,-1-1 0,0 0 0,-1 0 0,-1 0 0,1 0 0,-1 0 0,3 0 0,-1 0 0,0 0 0,0-1 0,0 1 0,0 0 0,0-1 0,-1 1 0,-1 0 0,0 0 0,-2-1 0,0 1 0,1 0 0,0 1 0,1-1 0,-2 1 0,-2-1 0,-2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30T22:54:38.94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742 0 24575,'-4'6'0,"1"0"0,2-5 0,0 2 0,0 0 0,0-1 0,-1 0 0,0 0 0,0 1 0,1-1 0,-2 1 0,2-1 0,-1-1 0,1 3 0,0-2 0,-1 0 0,1 1 0,0-1 0,0 1 0,0 0 0,0-1 0,0 1 0,1-1 0,-1 0 0,0 1 0,0-1 0,0 1 0,0-1 0,-1 1 0,1-1 0,-1 0 0,1 1 0,0-1 0,-1 1 0,1 0 0,-1-1 0,0 1 0,1-1 0,-1 0 0,0 0 0,1 0 0,0 2 0,-1-1 0,1-1 0,0 0 0,0 1 0,-1-1 0,1 0 0,-1 1 0,2-1 0,-2 0 0,1 1 0,-1-1 0,1 1 0,0-1 0,0 0 0,-1 1 0,1-1 0,-1 0 0,0 0 0,1 1 0,0-1 0,-1 0 0,1 1 0,-1-2 0,0 2 0,1-1 0,0 1 0,0-1 0,-1 1 0,1-1 0,-1 1 0,1-1 0,0 1 0,-1-1 0,1 0 0,-1 0 0,1 0 0,-1 1 0,1-1 0,-1 1 0,1-1 0,0 0 0,0 1 0,0-1 0,0 1 0,0-1 0,0 0 0,-1 1 0,0-1 0,1-1 0,-1 2 0,0 0 0,1 0 0,-1-1 0,1 0 0,-1 0 0,1 1 0,-1-1 0,1 0 0,0 0 0,-1 1 0,1 0 0,-1-1 0,1 1 0,0-2 0,0 2 0,0 0 0,0 0 0,-1 0 0,2 0 0,-1-1 0,0 1 0,0-1 0,0 1 0,0-1 0,0 2 0,0-2 0,0 3 0,1-3 0,-1 0 0,0 2 0,0-2 0,0 1 0,1-1 0,-1 1 0,0-1 0,1 2 0,-1-2 0,1 1 0,-1 0 0,0 0 0,1 0 0,0-1 0,-1 0 0,0 2 0,0 0 0,-1 0 0,1-1 0,0 0 0,1 0 0,-1-1 0,0 0 0,0 1 0,0 0 0,0-1 0,0 1 0,1-1 0,-2 1 0,2-1 0,-1 1 0,0 0 0,0-1 0,-1 1 0,1-1 0,0 1 0,-1-1 0,1 1 0,0-1 0,-1 1 0,1-1 0,-1 1 0,1 0 0,-1-1 0,0 0 0,1 0 0,0 1 0,-1-1 0,1 1 0,0 0 0,-1 1 0,1-2 0,0 1 0,-1 0 0,0 0 0,1 0 0,-1 0 0,0-1 0,0 1 0,1 0 0,-1 0 0,1 0 0,-1 0 0,0-1 0,1 1 0,-1-1 0,1 1 0,0 0 0,-1 0 0,1-1 0,0 1 0,0-1 0,0 1 0,-1 0 0,1-1 0,-1 1 0,1-1 0,0 1 0,-1 0 0,0 0 0,-1 1 0,2-1 0,-1 0 0,1-1 0,-1 0 0,0 1 0,1-1 0,0 0 0,-2 1 0,2 0 0,-1 0 0,0 0 0,1 0 0,-1-1 0,0 2 0,0-2 0,1 2 0,0-2 0,0 0 0,-1 1 0,1-1 0,-1 1 0,2-1 0,-2 0 0,1 1 0,-1-1 0,0 1 0,0 0 0,0-1 0,1 0 0,-1 0 0,0 1 0,1-2 0,-2 2 0,1-1 0,0 1 0,0-1 0,1 0 0,-2 1 0,2-1 0,-1 1 0,1-1 0,0 0 0,-1 0 0,0 0 0,0 0 0,1 1 0,-1-1 0,1 1 0,0-1 0,-1 1 0,1-1 0,0 0 0,-1 0 0,1 0 0,-1 1 0,2-1 0,-1 1 0,1 0 0,0 0 0,0 1 0,-1 1 0,0 0 0,-1 2 0,0-2 0,1-1 0,-2 1 0,2 0 0,-1-1 0,0 0 0,1-1 0,0 2 0,-1 0 0,0 1 0,0 0 0,0-2 0,0 1 0,0-1 0,1 0 0,-1-1 0,1-1 0,0 0 0,0 1 0,0 0 0,-1 1 0,0 0 0,1-1 0,-1 0 0,1-1 0,0 1 0,0-2 0,-1 3 0,1-2 0,-1 1 0,1 0 0,-1-1 0,0 2 0,0-2 0,-1 1 0,1 0 0,-1 1 0,1-1 0,0-1 0,1 0 0,-1 0 0,1 1 0,-2 0 0,1 0 0,-1 0 0,1-1 0,0 2 0,0-1 0,0 0 0,-1 0 0,1-1 0,0 0 0,1 0 0,-1 0 0,0 0 0,0 0 0,0 0 0,0 1 0,1 0 0,-1-1 0,1 1 0,-2 0 0,1 0 0,-1 0 0,0 0 0,1 0 0,0 0 0,0-1 0,0 0 0,-1 1 0,2-2 0,-2 1 0,2 0 0,-2 1 0,1 1 0,-1-1 0,0 1 0,1-1 0,0 0 0,1 0 0,-1-1 0,1 0 0,-1 1 0,0 0 0,-1 3 0,0 0 0,-1 1 0,0 0 0,1-1 0,-1 1 0,1-2 0,0 1 0,0-2 0,1-1 0,1-1 0,-1-1 0,0 2 0,1-1 0,-2 1 0,1 1 0,-1 0 0,0 1 0,0-1 0,1 0 0,0-1 0,0 0 0,0-1 0,1 0 0,0 1 0,-1-1 0,-1 1 0,0 1 0,0 1 0,-2 1 0,2-1 0,-2-1 0,2 0 0,0 0 0,1-1 0,-1 0 0,1 0 0,1 0 0,-1 0 0,0 0 0,0 0 0,0-1 0,0 2 0,-1 1 0,0 0 0,1 0 0,-2 1 0,1 0 0,-1 1 0,2-2 0,-1 2 0,0-3 0,0 1 0,2 0 0,-2 0 0,2-1 0,-2 0 0,2 0 0,-1 0 0,0 1 0,-1-1 0,2 2 0,-2-2 0,2 0 0,-1 0 0,1-2 0,-1 1 0,2-1 0,-2 1 0,1 1 0,-1 0 0,0-1 0,0 1 0,1-1 0,0 0 0,-1-1 0,1 1 0,0 0 0,-1 1 0,1-1 0,-1 1 0,1-1 0,-1 1 0,-1-1 0,1 1 0,0 0 0,1-1 0,-1 0 0,1 1 0,-1-2 0,1 0 0,-1 0 0,1 1 0,-1 0 0,0 1 0,0-1 0,0 1 0,1-2 0,0 1 0,-1-1 0,1 1 0,-1 1 0,-1-1 0,1 0 0,0-1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8D94D-CA3C-AC4C-A13B-CC264C8764A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3895B-E3F2-7C4D-A304-4D6CED526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15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518FF-19F4-0E47-B162-9B1A57D31FE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3895B-E3F2-7C4D-A304-4D6CED526B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37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3895B-E3F2-7C4D-A304-4D6CED526B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84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3895B-E3F2-7C4D-A304-4D6CED526B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88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3895B-E3F2-7C4D-A304-4D6CED526B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95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3895B-E3F2-7C4D-A304-4D6CED526B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64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3895B-E3F2-7C4D-A304-4D6CED526B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13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3895B-E3F2-7C4D-A304-4D6CED526BF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49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3895B-E3F2-7C4D-A304-4D6CED526B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5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518FF-19F4-0E47-B162-9B1A57D31FE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Quick example of basic conversion of fraction to decimal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518FF-19F4-0E47-B162-9B1A57D31FE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Quick example of basic conversion of fraction to decimal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518FF-19F4-0E47-B162-9B1A57D31FE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9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3895B-E3F2-7C4D-A304-4D6CED526B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3895B-E3F2-7C4D-A304-4D6CED526B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12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3895B-E3F2-7C4D-A304-4D6CED526B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3895B-E3F2-7C4D-A304-4D6CED526B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07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5840" cy="365125"/>
          </a:xfrm>
        </p:spPr>
        <p:txBody>
          <a:bodyPr/>
          <a:lstStyle/>
          <a:p>
            <a:r>
              <a:rPr lang="en-US" dirty="0"/>
              <a:t>5/13/2020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56350"/>
            <a:ext cx="914400" cy="365125"/>
          </a:xfrm>
        </p:spPr>
        <p:txBody>
          <a:bodyPr/>
          <a:lstStyle/>
          <a:p>
            <a:fld id="{678DB62C-F392-C645-96E0-241F7A4FD5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43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9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63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Adobe Caslon Pro Bold"/>
                <a:cs typeface="Adobe Caslon Pro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dobe Caslon Pro SmBd"/>
                <a:cs typeface="Adobe Caslon Pro SmB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49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7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89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9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03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72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37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1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56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80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73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17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Adobe Caslon Pro Bold"/>
                <a:cs typeface="Adobe Caslon Pro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dobe Caslon Pro SmBd"/>
                <a:cs typeface="Adobe Caslon Pro SmB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77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22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54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63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60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28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8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2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08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86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38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49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Adobe Caslon Pro Bold"/>
                <a:cs typeface="Adobe Caslon Pro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dobe Caslon Pro SmBd"/>
                <a:cs typeface="Adobe Caslon Pro SmB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921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Adobe Caslon Pro Bold"/>
                <a:cs typeface="Adobe Caslon Pro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dobe Caslon Pro SmBd"/>
                <a:cs typeface="Adobe Caslon Pro SmB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162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Adobe Caslon Pro Bold"/>
                <a:cs typeface="Adobe Caslon Pro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dobe Caslon Pro SmBd"/>
                <a:cs typeface="Adobe Caslon Pro SmB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04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Adobe Caslon Pro Bold"/>
                <a:cs typeface="Adobe Caslon Pro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dobe Caslon Pro SmBd"/>
                <a:cs typeface="Adobe Caslon Pro SmB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791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Adobe Caslon Pro Bold"/>
                <a:cs typeface="Adobe Caslon Pro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dobe Caslon Pro SmBd"/>
                <a:cs typeface="Adobe Caslon Pro SmB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377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Adobe Caslon Pro Bold"/>
                <a:cs typeface="Adobe Caslon Pro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dobe Caslon Pro SmBd"/>
                <a:cs typeface="Adobe Caslon Pro SmB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059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3/18/2017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B62C-F392-C645-96E0-241F7A4FD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5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6C0002"/>
          </a:solidFill>
          <a:latin typeface="Adobe Caslon Pro SmBd"/>
          <a:ea typeface="+mj-ea"/>
          <a:cs typeface="Adobe Caslon Pro SmB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dobe Caslon Pro"/>
          <a:ea typeface="+mn-ea"/>
          <a:cs typeface="Adobe Caslon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dobe Caslon Pro"/>
          <a:ea typeface="+mn-ea"/>
          <a:cs typeface="Adobe Caslon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dobe Caslon Pro"/>
          <a:ea typeface="+mn-ea"/>
          <a:cs typeface="Adobe Caslon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dobe Caslon Pro"/>
          <a:ea typeface="+mn-ea"/>
          <a:cs typeface="Adobe Caslon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dobe Caslon Pro"/>
          <a:ea typeface="+mn-ea"/>
          <a:cs typeface="Adobe Casl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8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816" y="274639"/>
            <a:ext cx="7774333" cy="743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816" y="1351450"/>
            <a:ext cx="7774333" cy="4774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3/18/2017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FB1D2-A782-FA43-A13D-2D9C1417F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7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800000"/>
          </a:solidFill>
          <a:latin typeface="Adobe Caslon Pro SmBd"/>
          <a:ea typeface="+mj-ea"/>
          <a:cs typeface="Adobe Caslon Pro SmB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90000"/>
        <a:buFont typeface="Wingdings" charset="2"/>
        <a:buChar char="Ø"/>
        <a:defRPr sz="3200" b="0" i="0" kern="1200">
          <a:solidFill>
            <a:schemeClr val="tx1"/>
          </a:solidFill>
          <a:latin typeface="Adobe Caslon Pro"/>
          <a:ea typeface="+mn-ea"/>
          <a:cs typeface="Adobe Caslon Pro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 typeface="Wingdings" charset="2"/>
        <a:buChar char="§"/>
        <a:defRPr sz="2800" b="0" i="0" kern="1200">
          <a:solidFill>
            <a:schemeClr val="tx1"/>
          </a:solidFill>
          <a:latin typeface="Adobe Caslon Pro"/>
          <a:ea typeface="+mn-ea"/>
          <a:cs typeface="Adobe Caslon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dobe Caslon Pro"/>
          <a:ea typeface="+mn-ea"/>
          <a:cs typeface="Adobe Caslon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dobe Caslon Pro"/>
          <a:ea typeface="+mn-ea"/>
          <a:cs typeface="Adobe Caslon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dobe Caslon Pro"/>
          <a:ea typeface="+mn-ea"/>
          <a:cs typeface="Adobe Casl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8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816" y="274639"/>
            <a:ext cx="7774333" cy="743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816" y="1351450"/>
            <a:ext cx="7774333" cy="4774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3/18/2017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FB1D2-A782-FA43-A13D-2D9C1417F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0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800000"/>
          </a:solidFill>
          <a:latin typeface="Adobe Caslon Pro SmBd"/>
          <a:ea typeface="+mj-ea"/>
          <a:cs typeface="Adobe Caslon Pro SmB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90000"/>
        <a:buFont typeface="Wingdings" charset="2"/>
        <a:buChar char="Ø"/>
        <a:defRPr sz="3200" b="0" i="0" kern="1200">
          <a:solidFill>
            <a:schemeClr val="tx1"/>
          </a:solidFill>
          <a:latin typeface="Adobe Caslon Pro"/>
          <a:ea typeface="+mn-ea"/>
          <a:cs typeface="Adobe Caslon Pro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 typeface="Wingdings" charset="2"/>
        <a:buChar char="§"/>
        <a:defRPr sz="2800" b="0" i="0" kern="1200">
          <a:solidFill>
            <a:schemeClr val="tx1"/>
          </a:solidFill>
          <a:latin typeface="Adobe Caslon Pro"/>
          <a:ea typeface="+mn-ea"/>
          <a:cs typeface="Adobe Caslon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dobe Caslon Pro"/>
          <a:ea typeface="+mn-ea"/>
          <a:cs typeface="Adobe Caslon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dobe Caslon Pro"/>
          <a:ea typeface="+mn-ea"/>
          <a:cs typeface="Adobe Caslon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dobe Caslon Pro"/>
          <a:ea typeface="+mn-ea"/>
          <a:cs typeface="Adobe Casl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816" y="274639"/>
            <a:ext cx="7774333" cy="743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816" y="1351450"/>
            <a:ext cx="7774333" cy="4774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800000"/>
          </a:solidFill>
          <a:latin typeface="Adobe Caslon Pro SmBd"/>
          <a:ea typeface="+mj-ea"/>
          <a:cs typeface="Adobe Caslon Pro SmB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90000"/>
        <a:buFont typeface="Wingdings" charset="2"/>
        <a:buChar char="Ø"/>
        <a:defRPr sz="3200" b="0" i="0" kern="1200">
          <a:solidFill>
            <a:schemeClr val="tx1"/>
          </a:solidFill>
          <a:latin typeface="Adobe Caslon Pro"/>
          <a:ea typeface="+mn-ea"/>
          <a:cs typeface="Adobe Caslon Pro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 typeface="Wingdings" charset="2"/>
        <a:buChar char="§"/>
        <a:defRPr sz="2800" b="0" i="0" kern="1200">
          <a:solidFill>
            <a:schemeClr val="tx1"/>
          </a:solidFill>
          <a:latin typeface="Adobe Caslon Pro"/>
          <a:ea typeface="+mn-ea"/>
          <a:cs typeface="Adobe Caslon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dobe Caslon Pro"/>
          <a:ea typeface="+mn-ea"/>
          <a:cs typeface="Adobe Caslon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dobe Caslon Pro"/>
          <a:ea typeface="+mn-ea"/>
          <a:cs typeface="Adobe Caslon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dobe Caslon Pro"/>
          <a:ea typeface="+mn-ea"/>
          <a:cs typeface="Adobe Casl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816" y="274639"/>
            <a:ext cx="7774333" cy="743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816" y="1351450"/>
            <a:ext cx="7774333" cy="4774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800000"/>
          </a:solidFill>
          <a:latin typeface="Adobe Caslon Pro SmBd"/>
          <a:ea typeface="+mj-ea"/>
          <a:cs typeface="Adobe Caslon Pro SmB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90000"/>
        <a:buFont typeface="Wingdings" charset="2"/>
        <a:buChar char="Ø"/>
        <a:defRPr sz="3200" b="0" i="0" kern="1200">
          <a:solidFill>
            <a:schemeClr val="tx1"/>
          </a:solidFill>
          <a:latin typeface="Adobe Caslon Pro"/>
          <a:ea typeface="+mn-ea"/>
          <a:cs typeface="Adobe Caslon Pro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 typeface="Wingdings" charset="2"/>
        <a:buChar char="§"/>
        <a:defRPr sz="2800" b="0" i="0" kern="1200">
          <a:solidFill>
            <a:schemeClr val="tx1"/>
          </a:solidFill>
          <a:latin typeface="Adobe Caslon Pro"/>
          <a:ea typeface="+mn-ea"/>
          <a:cs typeface="Adobe Caslon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dobe Caslon Pro"/>
          <a:ea typeface="+mn-ea"/>
          <a:cs typeface="Adobe Caslon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dobe Caslon Pro"/>
          <a:ea typeface="+mn-ea"/>
          <a:cs typeface="Adobe Caslon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dobe Caslon Pro"/>
          <a:ea typeface="+mn-ea"/>
          <a:cs typeface="Adobe Casl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816" y="274639"/>
            <a:ext cx="7774333" cy="743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816" y="1351450"/>
            <a:ext cx="7774333" cy="4774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800000"/>
          </a:solidFill>
          <a:latin typeface="Adobe Caslon Pro SmBd"/>
          <a:ea typeface="+mj-ea"/>
          <a:cs typeface="Adobe Caslon Pro SmB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90000"/>
        <a:buFont typeface="Wingdings" charset="2"/>
        <a:buChar char="Ø"/>
        <a:defRPr sz="3200" b="0" i="0" kern="1200">
          <a:solidFill>
            <a:schemeClr val="tx1"/>
          </a:solidFill>
          <a:latin typeface="Adobe Caslon Pro"/>
          <a:ea typeface="+mn-ea"/>
          <a:cs typeface="Adobe Caslon Pro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 typeface="Wingdings" charset="2"/>
        <a:buChar char="§"/>
        <a:defRPr sz="2800" b="0" i="0" kern="1200">
          <a:solidFill>
            <a:schemeClr val="tx1"/>
          </a:solidFill>
          <a:latin typeface="Adobe Caslon Pro"/>
          <a:ea typeface="+mn-ea"/>
          <a:cs typeface="Adobe Caslon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dobe Caslon Pro"/>
          <a:ea typeface="+mn-ea"/>
          <a:cs typeface="Adobe Caslon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dobe Caslon Pro"/>
          <a:ea typeface="+mn-ea"/>
          <a:cs typeface="Adobe Caslon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dobe Caslon Pro"/>
          <a:ea typeface="+mn-ea"/>
          <a:cs typeface="Adobe Casl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816" y="274639"/>
            <a:ext cx="7774333" cy="743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816" y="1351450"/>
            <a:ext cx="7774333" cy="4774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800000"/>
          </a:solidFill>
          <a:latin typeface="Adobe Caslon Pro SmBd"/>
          <a:ea typeface="+mj-ea"/>
          <a:cs typeface="Adobe Caslon Pro SmB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90000"/>
        <a:buFont typeface="Wingdings" charset="2"/>
        <a:buChar char="Ø"/>
        <a:defRPr sz="3200" b="0" i="0" kern="1200">
          <a:solidFill>
            <a:schemeClr val="tx1"/>
          </a:solidFill>
          <a:latin typeface="Adobe Caslon Pro"/>
          <a:ea typeface="+mn-ea"/>
          <a:cs typeface="Adobe Caslon Pro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 typeface="Wingdings" charset="2"/>
        <a:buChar char="§"/>
        <a:defRPr sz="2800" b="0" i="0" kern="1200">
          <a:solidFill>
            <a:schemeClr val="tx1"/>
          </a:solidFill>
          <a:latin typeface="Adobe Caslon Pro"/>
          <a:ea typeface="+mn-ea"/>
          <a:cs typeface="Adobe Caslon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dobe Caslon Pro"/>
          <a:ea typeface="+mn-ea"/>
          <a:cs typeface="Adobe Caslon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dobe Caslon Pro"/>
          <a:ea typeface="+mn-ea"/>
          <a:cs typeface="Adobe Caslon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dobe Caslon Pro"/>
          <a:ea typeface="+mn-ea"/>
          <a:cs typeface="Adobe Casl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816" y="274639"/>
            <a:ext cx="7774333" cy="743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816" y="1351450"/>
            <a:ext cx="7774333" cy="4774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800000"/>
          </a:solidFill>
          <a:latin typeface="Adobe Caslon Pro SmBd"/>
          <a:ea typeface="+mj-ea"/>
          <a:cs typeface="Adobe Caslon Pro SmB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90000"/>
        <a:buFont typeface="Wingdings" charset="2"/>
        <a:buChar char="Ø"/>
        <a:defRPr sz="3200" b="0" i="0" kern="1200">
          <a:solidFill>
            <a:schemeClr val="tx1"/>
          </a:solidFill>
          <a:latin typeface="Adobe Caslon Pro"/>
          <a:ea typeface="+mn-ea"/>
          <a:cs typeface="Adobe Caslon Pro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 typeface="Wingdings" charset="2"/>
        <a:buChar char="§"/>
        <a:defRPr sz="2800" b="0" i="0" kern="1200">
          <a:solidFill>
            <a:schemeClr val="tx1"/>
          </a:solidFill>
          <a:latin typeface="Adobe Caslon Pro"/>
          <a:ea typeface="+mn-ea"/>
          <a:cs typeface="Adobe Caslon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dobe Caslon Pro"/>
          <a:ea typeface="+mn-ea"/>
          <a:cs typeface="Adobe Caslon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dobe Caslon Pro"/>
          <a:ea typeface="+mn-ea"/>
          <a:cs typeface="Adobe Caslon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dobe Caslon Pro"/>
          <a:ea typeface="+mn-ea"/>
          <a:cs typeface="Adobe Casl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816" y="274639"/>
            <a:ext cx="7774333" cy="743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816" y="1351450"/>
            <a:ext cx="7774333" cy="4774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3/18/2017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FB1D2-A782-FA43-A13D-2D9C1417F4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800000"/>
          </a:solidFill>
          <a:latin typeface="Adobe Caslon Pro SmBd"/>
          <a:ea typeface="+mj-ea"/>
          <a:cs typeface="Adobe Caslon Pro SmB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90000"/>
        <a:buFont typeface="Wingdings" charset="2"/>
        <a:buChar char="Ø"/>
        <a:defRPr sz="3200" b="0" i="0" kern="1200">
          <a:solidFill>
            <a:schemeClr val="tx1"/>
          </a:solidFill>
          <a:latin typeface="Adobe Caslon Pro"/>
          <a:ea typeface="+mn-ea"/>
          <a:cs typeface="Adobe Caslon Pro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 typeface="Wingdings" charset="2"/>
        <a:buChar char="§"/>
        <a:defRPr sz="2800" b="0" i="0" kern="1200">
          <a:solidFill>
            <a:schemeClr val="tx1"/>
          </a:solidFill>
          <a:latin typeface="Adobe Caslon Pro"/>
          <a:ea typeface="+mn-ea"/>
          <a:cs typeface="Adobe Caslon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dobe Caslon Pro"/>
          <a:ea typeface="+mn-ea"/>
          <a:cs typeface="Adobe Caslon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dobe Caslon Pro"/>
          <a:ea typeface="+mn-ea"/>
          <a:cs typeface="Adobe Caslon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dobe Caslon Pro"/>
          <a:ea typeface="+mn-ea"/>
          <a:cs typeface="Adobe Casl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Relationship Id="rId9" Type="http://schemas.openxmlformats.org/officeDocument/2006/relationships/image" Target="../media/image5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customXml" Target="../ink/ink1.xml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10" Type="http://schemas.openxmlformats.org/officeDocument/2006/relationships/image" Target="../media/image4.jp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39466" y="2745866"/>
            <a:ext cx="6862894" cy="123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solidFill>
                  <a:srgbClr val="800000"/>
                </a:solidFill>
              </a:ln>
              <a:solidFill>
                <a:srgbClr val="800000"/>
              </a:solidFill>
              <a:effectLst/>
              <a:uLnTx/>
              <a:uFillTx/>
              <a:latin typeface="Adobe Caslon Pro Bold"/>
              <a:ea typeface="+mj-ea"/>
              <a:cs typeface="Adobe Caslon Pro Bold"/>
            </a:endParaRPr>
          </a:p>
        </p:txBody>
      </p:sp>
      <p:pic>
        <p:nvPicPr>
          <p:cNvPr id="5" name="Picture 4" descr="A picture containing food, indoor, cake, table&#10;&#10;Description automatically generated">
            <a:extLst>
              <a:ext uri="{FF2B5EF4-FFF2-40B4-BE49-F238E27FC236}">
                <a16:creationId xmlns:a16="http://schemas.microsoft.com/office/drawing/2014/main" id="{FAB79EDD-0F45-D641-B159-66BD609BE7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6864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0553" y="1772952"/>
            <a:ext cx="6862893" cy="1236437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4800" b="1" dirty="0"/>
              <a:t>Rose Basics – Use Water!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2A339-A6DB-BF45-BD8C-A10F64D318DE}"/>
              </a:ext>
            </a:extLst>
          </p:cNvPr>
          <p:cNvSpPr txBox="1"/>
          <p:nvPr/>
        </p:nvSpPr>
        <p:spPr>
          <a:xfrm>
            <a:off x="6695302" y="5758316"/>
            <a:ext cx="1991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>
                <a:solidFill>
                  <a:srgbClr val="6C0002"/>
                </a:solidFill>
                <a:latin typeface="Adobe Caslon Pro" panose="0205050205050A020403" pitchFamily="18" charset="77"/>
              </a:rPr>
              <a:t>Bill Farmer</a:t>
            </a:r>
          </a:p>
          <a:p>
            <a:pPr algn="r"/>
            <a:r>
              <a:rPr lang="en-US" sz="2000" b="1" i="1" dirty="0">
                <a:solidFill>
                  <a:srgbClr val="6C0002"/>
                </a:solidFill>
                <a:latin typeface="Adobe Caslon Pro" panose="0205050205050A020403" pitchFamily="18" charset="77"/>
              </a:rPr>
              <a:t>Master Rosarian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Moisture Meter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 descr="A picture containing outdoor, sitting, grass, rock&#10;&#10;Description automatically generated">
            <a:extLst>
              <a:ext uri="{FF2B5EF4-FFF2-40B4-BE49-F238E27FC236}">
                <a16:creationId xmlns:a16="http://schemas.microsoft.com/office/drawing/2014/main" id="{C5B22FD1-1533-CF4B-802E-34B568A0A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641" y="1600199"/>
            <a:ext cx="5968719" cy="477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2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DB34B-1554-7446-9485-979284A6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Over Watering Roses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48885-2D93-DE45-9EC1-25BA4E377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1086"/>
            <a:ext cx="8229600" cy="4525963"/>
          </a:xfrm>
        </p:spPr>
        <p:txBody>
          <a:bodyPr/>
          <a:lstStyle/>
          <a:p>
            <a:r>
              <a:rPr lang="en-US" dirty="0"/>
              <a:t>Almost impossible . . . with good drainage</a:t>
            </a:r>
          </a:p>
          <a:p>
            <a:r>
              <a:rPr lang="en-US" dirty="0"/>
              <a:t>But . . . roses do not like their feet wet</a:t>
            </a:r>
          </a:p>
          <a:p>
            <a:r>
              <a:rPr lang="en-US" dirty="0"/>
              <a:t>Waterlogged roots cannot access oxygen</a:t>
            </a:r>
          </a:p>
          <a:p>
            <a:r>
              <a:rPr lang="en-US" dirty="0"/>
              <a:t>Lower foliage begins to turn yellow and drop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B2E66-749D-C046-A270-0049E6F38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97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767F-50AF-FC42-912D-604A3A6B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Rose Watering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A9B43-4C00-0C4D-91E0-85A4F5E0A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5670"/>
            <a:ext cx="4114800" cy="3862501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/>
              <a:t>Hand water (watering can, bucket, hose)</a:t>
            </a:r>
          </a:p>
          <a:p>
            <a:pPr lvl="1">
              <a:buFont typeface="System Font Regular"/>
              <a:buChar char="+"/>
            </a:pPr>
            <a:r>
              <a:rPr lang="en-US" sz="3100" dirty="0"/>
              <a:t>Enjoy your garden</a:t>
            </a:r>
          </a:p>
          <a:p>
            <a:pPr lvl="1">
              <a:buFont typeface="System Font Regular"/>
              <a:buChar char="+"/>
            </a:pPr>
            <a:r>
              <a:rPr lang="en-US" sz="3100" dirty="0"/>
              <a:t>Check for pests</a:t>
            </a:r>
          </a:p>
          <a:p>
            <a:pPr lvl="1">
              <a:buFont typeface="System Font Regular"/>
              <a:buChar char="+"/>
            </a:pPr>
            <a:r>
              <a:rPr lang="en-US" sz="3100" dirty="0"/>
              <a:t>Direct water to soil</a:t>
            </a:r>
          </a:p>
          <a:p>
            <a:pPr lvl="1">
              <a:buFont typeface="System Font Regular"/>
              <a:buChar char="+"/>
            </a:pPr>
            <a:r>
              <a:rPr lang="en-US" sz="3100" dirty="0"/>
              <a:t>Any time of day</a:t>
            </a:r>
          </a:p>
          <a:p>
            <a:pPr marL="457200" lvl="1" indent="0">
              <a:buNone/>
            </a:pPr>
            <a:endParaRPr lang="en-US" sz="3100" dirty="0"/>
          </a:p>
          <a:p>
            <a:pPr lvl="1"/>
            <a:r>
              <a:rPr lang="en-US" sz="3100" dirty="0"/>
              <a:t>Might be time consuming</a:t>
            </a:r>
          </a:p>
          <a:p>
            <a:pPr lvl="1"/>
            <a:r>
              <a:rPr lang="en-US" sz="3100" dirty="0"/>
              <a:t>Could be hard work</a:t>
            </a:r>
          </a:p>
          <a:p>
            <a:pPr lvl="1">
              <a:spcAft>
                <a:spcPts val="1000"/>
              </a:spcAft>
            </a:pPr>
            <a:r>
              <a:rPr lang="en-US" sz="3100" dirty="0"/>
              <a:t>Difficult to know how much </a:t>
            </a:r>
            <a:endParaRPr lang="en-US" sz="3100" b="1" dirty="0">
              <a:solidFill>
                <a:srgbClr val="6C000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8D99A-839B-0D4B-B450-72E9354E7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A person standing in front of a flower&#10;&#10;Description automatically generated">
            <a:extLst>
              <a:ext uri="{FF2B5EF4-FFF2-40B4-BE49-F238E27FC236}">
                <a16:creationId xmlns:a16="http://schemas.microsoft.com/office/drawing/2014/main" id="{96C7CA68-2C78-214E-AFA9-BB2993AEB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482" y="2122714"/>
            <a:ext cx="3895796" cy="2590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6C9639-39F1-6444-BB23-8C63367B1C81}"/>
              </a:ext>
            </a:extLst>
          </p:cNvPr>
          <p:cNvSpPr txBox="1"/>
          <p:nvPr/>
        </p:nvSpPr>
        <p:spPr>
          <a:xfrm>
            <a:off x="771943" y="5778387"/>
            <a:ext cx="760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C0002"/>
                </a:solidFill>
                <a:latin typeface="Adobe Caslon Pro" panose="0205050205050A020403" pitchFamily="18" charset="77"/>
              </a:rPr>
              <a:t>Determine time required to apply a gallon of water.</a:t>
            </a:r>
          </a:p>
        </p:txBody>
      </p:sp>
    </p:spTree>
    <p:extLst>
      <p:ext uri="{BB962C8B-B14F-4D97-AF65-F5344CB8AC3E}">
        <p14:creationId xmlns:p14="http://schemas.microsoft.com/office/powerpoint/2010/main" val="2963317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21604-69CA-3D4B-90FA-6CCC0EE1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Water Blasting Pests</a:t>
            </a:r>
          </a:p>
        </p:txBody>
      </p:sp>
      <p:pic>
        <p:nvPicPr>
          <p:cNvPr id="8" name="Content Placeholder 7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7FDCD3B5-D394-254B-9BAC-DF58ED7D2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11698" y="1371600"/>
            <a:ext cx="3475102" cy="453083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3A624-3145-E444-96EC-C97C9469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A07CB993-5410-A241-A4C6-55F93CBE9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00" y="1417638"/>
            <a:ext cx="3475101" cy="452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8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ED03B-9715-C342-AAB3-4362005D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b="1" dirty="0"/>
              <a:t>Helpful Tools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A1C6B-6F06-DB4C-8528-F2926E250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A picture containing cup, coffee, table, indoor&#10;&#10;Description automatically generated">
            <a:extLst>
              <a:ext uri="{FF2B5EF4-FFF2-40B4-BE49-F238E27FC236}">
                <a16:creationId xmlns:a16="http://schemas.microsoft.com/office/drawing/2014/main" id="{F0620D56-4B70-AF43-8BEE-9CD49F40D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054" y="3728230"/>
            <a:ext cx="1088615" cy="15995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FC7523-1827-FE40-8592-95D754DBD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51796">
            <a:off x="378381" y="3601243"/>
            <a:ext cx="7239000" cy="571501"/>
          </a:xfrm>
          <a:prstGeom prst="rect">
            <a:avLst/>
          </a:prstGeom>
        </p:spPr>
      </p:pic>
      <p:pic>
        <p:nvPicPr>
          <p:cNvPr id="4" name="Picture 3" descr="A picture containing baseball, skiing, man&#10;&#10;Description automatically generated">
            <a:extLst>
              <a:ext uri="{FF2B5EF4-FFF2-40B4-BE49-F238E27FC236}">
                <a16:creationId xmlns:a16="http://schemas.microsoft.com/office/drawing/2014/main" id="{4307891C-9878-9F47-A334-A0EE0DD5A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709" y="1750857"/>
            <a:ext cx="1947931" cy="244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17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110D1-AE2C-BD43-9332-97B0BD72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Use Pesticides Properly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0F3A2-8906-704A-B6BA-E46632D0A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63582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Identify the problem</a:t>
            </a:r>
          </a:p>
          <a:p>
            <a:r>
              <a:rPr lang="en-US" dirty="0"/>
              <a:t>Select the </a:t>
            </a:r>
            <a:r>
              <a:rPr lang="en-US" b="1" dirty="0"/>
              <a:t>proper</a:t>
            </a:r>
            <a:r>
              <a:rPr lang="en-US" dirty="0"/>
              <a:t> product</a:t>
            </a:r>
          </a:p>
          <a:p>
            <a:r>
              <a:rPr lang="en-US" dirty="0">
                <a:solidFill>
                  <a:srgbClr val="6C0002"/>
                </a:solidFill>
              </a:rPr>
              <a:t>Read the label!</a:t>
            </a:r>
          </a:p>
          <a:p>
            <a:r>
              <a:rPr lang="en-US" dirty="0"/>
              <a:t>Protect yourself with </a:t>
            </a:r>
            <a:r>
              <a:rPr lang="en-US" b="1" dirty="0"/>
              <a:t>proper</a:t>
            </a:r>
            <a:r>
              <a:rPr lang="en-US" dirty="0"/>
              <a:t> PPE</a:t>
            </a:r>
          </a:p>
          <a:p>
            <a:r>
              <a:rPr lang="en-US" dirty="0"/>
              <a:t>Mix the pesticide </a:t>
            </a:r>
            <a:r>
              <a:rPr lang="en-US" b="1" dirty="0"/>
              <a:t>properly</a:t>
            </a:r>
          </a:p>
          <a:p>
            <a:r>
              <a:rPr lang="en-US" dirty="0"/>
              <a:t>Follow</a:t>
            </a:r>
            <a:r>
              <a:rPr lang="en-US" b="1" dirty="0"/>
              <a:t> proper </a:t>
            </a:r>
            <a:r>
              <a:rPr lang="en-US" dirty="0"/>
              <a:t>procedures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011A70-2AE3-BA40-A435-9BAE180A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8370C9-430B-FE4B-A324-7C440D61CEC4}"/>
              </a:ext>
            </a:extLst>
          </p:cNvPr>
          <p:cNvSpPr txBox="1"/>
          <p:nvPr/>
        </p:nvSpPr>
        <p:spPr>
          <a:xfrm>
            <a:off x="2383971" y="5660571"/>
            <a:ext cx="43760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6C0002"/>
                </a:solidFill>
                <a:latin typeface="Adobe Caslon Pro" panose="0205050205050A020403" pitchFamily="18" charset="77"/>
              </a:rPr>
              <a:t>Read the Label!</a:t>
            </a:r>
          </a:p>
        </p:txBody>
      </p:sp>
      <p:pic>
        <p:nvPicPr>
          <p:cNvPr id="7" name="Picture 6" descr="A picture containing outdoor, road, transport, person&#10;&#10;Description automatically generated">
            <a:extLst>
              <a:ext uri="{FF2B5EF4-FFF2-40B4-BE49-F238E27FC236}">
                <a16:creationId xmlns:a16="http://schemas.microsoft.com/office/drawing/2014/main" id="{826975E3-0705-7E4F-B2F1-528E47035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078" y="1382183"/>
            <a:ext cx="4088721" cy="353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1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767F-50AF-FC42-912D-604A3A6B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Rose Watering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A9B43-4C00-0C4D-91E0-85A4F5E0A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3728720"/>
          </a:xfrm>
        </p:spPr>
        <p:txBody>
          <a:bodyPr>
            <a:normAutofit/>
          </a:bodyPr>
          <a:lstStyle/>
          <a:p>
            <a:r>
              <a:rPr lang="en-US" sz="2800" dirty="0"/>
              <a:t>Pop-up sprinklers</a:t>
            </a:r>
          </a:p>
          <a:p>
            <a:pPr lvl="1">
              <a:buFont typeface="System Font Regular"/>
              <a:buChar char="+"/>
            </a:pPr>
            <a:r>
              <a:rPr lang="en-US" sz="2200" dirty="0"/>
              <a:t>Relatively uniform application</a:t>
            </a:r>
          </a:p>
          <a:p>
            <a:pPr lvl="1">
              <a:buFont typeface="System Font Regular"/>
              <a:buChar char="+"/>
            </a:pPr>
            <a:r>
              <a:rPr lang="en-US" sz="2200" dirty="0"/>
              <a:t>Generally easily automated</a:t>
            </a:r>
          </a:p>
          <a:p>
            <a:pPr marL="457200" lvl="1" indent="0">
              <a:buNone/>
            </a:pPr>
            <a:endParaRPr lang="en-US" sz="2200" dirty="0"/>
          </a:p>
          <a:p>
            <a:pPr lvl="1"/>
            <a:r>
              <a:rPr lang="en-US" sz="2200" dirty="0"/>
              <a:t>Less efficient than hand watering</a:t>
            </a:r>
          </a:p>
          <a:p>
            <a:pPr lvl="1"/>
            <a:r>
              <a:rPr lang="en-US" sz="2200" dirty="0"/>
              <a:t>Hard water deposits </a:t>
            </a:r>
          </a:p>
          <a:p>
            <a:pPr lvl="1"/>
            <a:r>
              <a:rPr lang="en-US" sz="2200" dirty="0"/>
              <a:t>Time of day constraints</a:t>
            </a:r>
          </a:p>
          <a:p>
            <a:pPr marL="457200" lvl="1" indent="0">
              <a:spcAft>
                <a:spcPts val="1000"/>
              </a:spcAft>
              <a:buNone/>
            </a:pPr>
            <a:endParaRPr lang="en-US" sz="2600" dirty="0"/>
          </a:p>
          <a:p>
            <a:pPr marL="457200" lvl="1" indent="0" algn="ctr">
              <a:buNone/>
            </a:pPr>
            <a:endParaRPr lang="en-US" sz="2600" dirty="0">
              <a:solidFill>
                <a:srgbClr val="6C000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8D99A-839B-0D4B-B450-72E9354E7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02CAB1-39C4-2D47-9BD8-77E722B33B8B}"/>
              </a:ext>
            </a:extLst>
          </p:cNvPr>
          <p:cNvSpPr txBox="1"/>
          <p:nvPr/>
        </p:nvSpPr>
        <p:spPr>
          <a:xfrm>
            <a:off x="6120471" y="3383198"/>
            <a:ext cx="250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Pictures of sprinklers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D07B61-8742-B94F-BFEB-A437D1041FF1}"/>
              </a:ext>
            </a:extLst>
          </p:cNvPr>
          <p:cNvSpPr txBox="1"/>
          <p:nvPr/>
        </p:nvSpPr>
        <p:spPr>
          <a:xfrm>
            <a:off x="1776956" y="5770402"/>
            <a:ext cx="5565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C0002"/>
                </a:solidFill>
                <a:latin typeface="Adobe Caslon Pro" panose="0205050205050A020403" pitchFamily="18" charset="77"/>
              </a:rPr>
              <a:t>Watch for rose plants blocking water.</a:t>
            </a:r>
          </a:p>
        </p:txBody>
      </p:sp>
      <p:pic>
        <p:nvPicPr>
          <p:cNvPr id="9" name="Picture 8" descr="A picture containing outdoor, water, street, man&#10;&#10;Description automatically generated">
            <a:extLst>
              <a:ext uri="{FF2B5EF4-FFF2-40B4-BE49-F238E27FC236}">
                <a16:creationId xmlns:a16="http://schemas.microsoft.com/office/drawing/2014/main" id="{260D9243-C8A1-A549-90EC-0E15AE8FB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659" y="1396840"/>
            <a:ext cx="4064200" cy="32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70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767F-50AF-FC42-912D-604A3A6B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Pop-up Sprinkler Alternatives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8D99A-839B-0D4B-B450-72E9354E7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17</a:t>
            </a:fld>
            <a:endParaRPr lang="en-US" dirty="0"/>
          </a:p>
        </p:txBody>
      </p:sp>
      <p:pic>
        <p:nvPicPr>
          <p:cNvPr id="13" name="Picture 12" descr="A group of people in a forest&#10;&#10;Description automatically generated">
            <a:extLst>
              <a:ext uri="{FF2B5EF4-FFF2-40B4-BE49-F238E27FC236}">
                <a16:creationId xmlns:a16="http://schemas.microsoft.com/office/drawing/2014/main" id="{D4B277E8-19AE-AE48-B864-BA67565E3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836" y="2708728"/>
            <a:ext cx="4122964" cy="32983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8E7E0F-6635-D64C-83D6-2D8FF3675424}"/>
              </a:ext>
            </a:extLst>
          </p:cNvPr>
          <p:cNvSpPr txBox="1"/>
          <p:nvPr/>
        </p:nvSpPr>
        <p:spPr>
          <a:xfrm>
            <a:off x="1947334" y="4757519"/>
            <a:ext cx="1153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dobe Caslon Pro" panose="0205050205050A020403" pitchFamily="18" charset="77"/>
              </a:rPr>
              <a:t>Go Low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2D8392-A97F-FC4D-BCA6-8E12A9A4510E}"/>
              </a:ext>
            </a:extLst>
          </p:cNvPr>
          <p:cNvSpPr txBox="1"/>
          <p:nvPr/>
        </p:nvSpPr>
        <p:spPr>
          <a:xfrm>
            <a:off x="6010275" y="2339396"/>
            <a:ext cx="12300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dobe Caslon Pro" panose="0205050205050A020403" pitchFamily="18" charset="77"/>
              </a:rPr>
              <a:t>Go High</a:t>
            </a:r>
          </a:p>
        </p:txBody>
      </p:sp>
      <p:pic>
        <p:nvPicPr>
          <p:cNvPr id="4" name="Picture 3" descr="A garden with water in the background&#10;&#10;Description automatically generated">
            <a:extLst>
              <a:ext uri="{FF2B5EF4-FFF2-40B4-BE49-F238E27FC236}">
                <a16:creationId xmlns:a16="http://schemas.microsoft.com/office/drawing/2014/main" id="{CEB5B220-21EC-284A-AC66-F5CE23187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52" y="1386917"/>
            <a:ext cx="4117784" cy="32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21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767F-50AF-FC42-912D-604A3A6B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Rose Watering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A9B43-4C00-0C4D-91E0-85A4F5E0A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5867"/>
            <a:ext cx="4303336" cy="4960483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/>
              <a:t>Micro-irrigation (emitters, soakers, sprinklers)</a:t>
            </a:r>
          </a:p>
          <a:p>
            <a:pPr lvl="1">
              <a:buFont typeface="System Font Regular"/>
              <a:buChar char="+"/>
            </a:pPr>
            <a:r>
              <a:rPr lang="en-US" sz="3100" dirty="0"/>
              <a:t>Direct application of water</a:t>
            </a:r>
          </a:p>
          <a:p>
            <a:pPr lvl="1">
              <a:buFont typeface="System Font Regular"/>
              <a:buChar char="+"/>
            </a:pPr>
            <a:r>
              <a:rPr lang="en-US" sz="3100" dirty="0"/>
              <a:t>Adaptable to topography</a:t>
            </a:r>
          </a:p>
          <a:p>
            <a:pPr lvl="1">
              <a:buFont typeface="System Font Regular"/>
              <a:buChar char="+"/>
            </a:pPr>
            <a:r>
              <a:rPr lang="en-US" sz="3100" dirty="0"/>
              <a:t>Less evaporation loss</a:t>
            </a:r>
          </a:p>
          <a:p>
            <a:pPr lvl="1">
              <a:buFont typeface="System Font Regular"/>
              <a:buChar char="+"/>
            </a:pPr>
            <a:r>
              <a:rPr lang="en-US" sz="3100" dirty="0"/>
              <a:t>Slow, deep penetration</a:t>
            </a:r>
          </a:p>
          <a:p>
            <a:pPr lvl="1">
              <a:buFont typeface="System Font Regular"/>
              <a:buChar char="+"/>
            </a:pPr>
            <a:r>
              <a:rPr lang="en-US" sz="3100" dirty="0"/>
              <a:t>Any time of day</a:t>
            </a:r>
          </a:p>
          <a:p>
            <a:pPr marL="457200" lvl="1" indent="0">
              <a:buNone/>
            </a:pPr>
            <a:endParaRPr lang="en-US" sz="3100" dirty="0"/>
          </a:p>
          <a:p>
            <a:pPr lvl="1"/>
            <a:r>
              <a:rPr lang="en-US" sz="3100" dirty="0"/>
              <a:t>More components</a:t>
            </a:r>
          </a:p>
          <a:p>
            <a:pPr lvl="1"/>
            <a:r>
              <a:rPr lang="en-US" sz="3100" dirty="0"/>
              <a:t>Susceptible to plugging</a:t>
            </a:r>
          </a:p>
          <a:p>
            <a:pPr lvl="1"/>
            <a:r>
              <a:rPr lang="en-US" sz="3100" dirty="0"/>
              <a:t>Require monitoring</a:t>
            </a:r>
          </a:p>
          <a:p>
            <a:pPr marL="457200" lvl="1" indent="0">
              <a:buNone/>
            </a:pPr>
            <a:endParaRPr lang="en-US" sz="3100" dirty="0"/>
          </a:p>
          <a:p>
            <a:pPr marL="457200" lvl="1" indent="0">
              <a:buNone/>
            </a:pPr>
            <a:endParaRPr lang="en-US" sz="3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8D99A-839B-0D4B-B450-72E9354E7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Picture 7" descr="A picture containing grass, sitting, food, brown&#10;&#10;Description automatically generated">
            <a:extLst>
              <a:ext uri="{FF2B5EF4-FFF2-40B4-BE49-F238E27FC236}">
                <a16:creationId xmlns:a16="http://schemas.microsoft.com/office/drawing/2014/main" id="{59159DC6-E74A-2747-AFEC-6FFA656D6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516" y="4602264"/>
            <a:ext cx="2915284" cy="1742061"/>
          </a:xfrm>
          <a:prstGeom prst="rect">
            <a:avLst/>
          </a:prstGeom>
        </p:spPr>
      </p:pic>
      <p:pic>
        <p:nvPicPr>
          <p:cNvPr id="6" name="Picture 5" descr="A picture containing bird, sitting, small, blue&#10;&#10;Description automatically generated">
            <a:extLst>
              <a:ext uri="{FF2B5EF4-FFF2-40B4-BE49-F238E27FC236}">
                <a16:creationId xmlns:a16="http://schemas.microsoft.com/office/drawing/2014/main" id="{F8F8E94C-6904-2043-9031-A61947E5B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705" y="1371600"/>
            <a:ext cx="2878953" cy="1922965"/>
          </a:xfrm>
          <a:prstGeom prst="rect">
            <a:avLst/>
          </a:prstGeom>
        </p:spPr>
      </p:pic>
      <p:pic>
        <p:nvPicPr>
          <p:cNvPr id="10" name="Picture 9" descr="A picture containing animal, bird, food, sitting&#10;&#10;Description automatically generated">
            <a:extLst>
              <a:ext uri="{FF2B5EF4-FFF2-40B4-BE49-F238E27FC236}">
                <a16:creationId xmlns:a16="http://schemas.microsoft.com/office/drawing/2014/main" id="{25B3E182-9AAF-4646-8821-D35918437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018474"/>
            <a:ext cx="2915286" cy="174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05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18732-52E2-0D44-95AB-B09DD932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Micro-irrigation Components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1E7F1-51F1-E34C-B7BC-88A07FEB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19</a:t>
            </a:fld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36907E-E17E-BC4D-9822-B7249BD300D5}"/>
              </a:ext>
            </a:extLst>
          </p:cNvPr>
          <p:cNvGrpSpPr/>
          <p:nvPr/>
        </p:nvGrpSpPr>
        <p:grpSpPr>
          <a:xfrm>
            <a:off x="585461" y="1468566"/>
            <a:ext cx="1535808" cy="1244948"/>
            <a:chOff x="571262" y="1468566"/>
            <a:chExt cx="1535808" cy="124494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F10D94F-A3F9-3D4C-8A1D-8AA5A2445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262" y="1468566"/>
              <a:ext cx="759802" cy="58446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BB4DD2C-AE8F-4F47-B882-99206103D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9506" y="2121746"/>
              <a:ext cx="759801" cy="59176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DC8917-5A0B-704B-9587-5D3110F40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7268" y="1652805"/>
              <a:ext cx="759802" cy="584463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D5DCB52-3133-A145-AD45-DF1A37EA8D79}"/>
              </a:ext>
            </a:extLst>
          </p:cNvPr>
          <p:cNvGrpSpPr/>
          <p:nvPr/>
        </p:nvGrpSpPr>
        <p:grpSpPr>
          <a:xfrm>
            <a:off x="3014050" y="1577733"/>
            <a:ext cx="841665" cy="2660506"/>
            <a:chOff x="2758239" y="1620462"/>
            <a:chExt cx="841665" cy="2660506"/>
          </a:xfrm>
        </p:grpSpPr>
        <p:pic>
          <p:nvPicPr>
            <p:cNvPr id="14" name="Picture 13" descr="A close up of a pole&#10;&#10;Description automatically generated">
              <a:extLst>
                <a:ext uri="{FF2B5EF4-FFF2-40B4-BE49-F238E27FC236}">
                  <a16:creationId xmlns:a16="http://schemas.microsoft.com/office/drawing/2014/main" id="{A380E3FA-3031-8F4C-ACE2-B07DAA47C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25205">
              <a:off x="2758239" y="1620462"/>
              <a:ext cx="590177" cy="2058526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57688AFF-F70B-F447-BB47-14D536F07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25205">
              <a:off x="3028765" y="2222440"/>
              <a:ext cx="571139" cy="2058528"/>
            </a:xfrm>
            <a:prstGeom prst="rect">
              <a:avLst/>
            </a:prstGeom>
          </p:spPr>
        </p:pic>
      </p:grpSp>
      <p:pic>
        <p:nvPicPr>
          <p:cNvPr id="18" name="Picture 17" descr="A picture containing cable, connector&#10;&#10;Description automatically generated">
            <a:extLst>
              <a:ext uri="{FF2B5EF4-FFF2-40B4-BE49-F238E27FC236}">
                <a16:creationId xmlns:a16="http://schemas.microsoft.com/office/drawing/2014/main" id="{413C2D1A-7594-D74A-8F1A-255CB0CEFE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22" y="4443939"/>
            <a:ext cx="1828800" cy="1028700"/>
          </a:xfrm>
          <a:prstGeom prst="rect">
            <a:avLst/>
          </a:prstGeom>
        </p:spPr>
      </p:pic>
      <p:pic>
        <p:nvPicPr>
          <p:cNvPr id="20" name="Picture 19" descr="A picture containing cable, connector&#10;&#10;Description automatically generated">
            <a:extLst>
              <a:ext uri="{FF2B5EF4-FFF2-40B4-BE49-F238E27FC236}">
                <a16:creationId xmlns:a16="http://schemas.microsoft.com/office/drawing/2014/main" id="{2A2BCF7D-0967-9340-8C1E-602A0C46BF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8701" y="1577733"/>
            <a:ext cx="1828800" cy="9906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3AD0798-19A7-544E-A7B3-43122EDAA73D}"/>
              </a:ext>
            </a:extLst>
          </p:cNvPr>
          <p:cNvGrpSpPr/>
          <p:nvPr/>
        </p:nvGrpSpPr>
        <p:grpSpPr>
          <a:xfrm>
            <a:off x="4770798" y="2940986"/>
            <a:ext cx="3832201" cy="1425512"/>
            <a:chOff x="4770798" y="2940986"/>
            <a:chExt cx="3832201" cy="1425512"/>
          </a:xfrm>
        </p:grpSpPr>
        <p:pic>
          <p:nvPicPr>
            <p:cNvPr id="24" name="Picture 23" descr="A close up of a device&#10;&#10;Description automatically generated">
              <a:extLst>
                <a:ext uri="{FF2B5EF4-FFF2-40B4-BE49-F238E27FC236}">
                  <a16:creationId xmlns:a16="http://schemas.microsoft.com/office/drawing/2014/main" id="{60BF5085-A376-C745-B4F9-3C61B7DF1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9858683">
              <a:off x="4770798" y="2940986"/>
              <a:ext cx="1828800" cy="1130300"/>
            </a:xfrm>
            <a:prstGeom prst="rect">
              <a:avLst/>
            </a:prstGeom>
          </p:spPr>
        </p:pic>
        <p:pic>
          <p:nvPicPr>
            <p:cNvPr id="26" name="Picture 25" descr="A close up of a device&#10;&#10;Description automatically generated">
              <a:extLst>
                <a:ext uri="{FF2B5EF4-FFF2-40B4-BE49-F238E27FC236}">
                  <a16:creationId xmlns:a16="http://schemas.microsoft.com/office/drawing/2014/main" id="{39A392B9-9B61-DB45-B3CD-33ECA10EE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790541">
              <a:off x="6774199" y="3083798"/>
              <a:ext cx="1828800" cy="12827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1FE74B2-F9D1-B948-826A-E2A2D647F6A0}"/>
              </a:ext>
            </a:extLst>
          </p:cNvPr>
          <p:cNvGrpSpPr/>
          <p:nvPr/>
        </p:nvGrpSpPr>
        <p:grpSpPr>
          <a:xfrm>
            <a:off x="5237931" y="4703572"/>
            <a:ext cx="2897935" cy="1133513"/>
            <a:chOff x="5194183" y="4703572"/>
            <a:chExt cx="2897935" cy="1133513"/>
          </a:xfrm>
        </p:grpSpPr>
        <p:pic>
          <p:nvPicPr>
            <p:cNvPr id="22" name="Picture 21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A52837C2-7E43-C44D-B590-AA7215CA1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94183" y="4808385"/>
              <a:ext cx="1359017" cy="1028700"/>
            </a:xfrm>
            <a:prstGeom prst="rect">
              <a:avLst/>
            </a:prstGeom>
          </p:spPr>
        </p:pic>
        <p:pic>
          <p:nvPicPr>
            <p:cNvPr id="28" name="Picture 27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92BF2AF3-844D-0741-B167-D2EA85F07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733101" y="4703572"/>
              <a:ext cx="1359017" cy="1009825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64594D8-E34F-394A-840B-84BF6C6CE20C}"/>
              </a:ext>
            </a:extLst>
          </p:cNvPr>
          <p:cNvSpPr txBox="1"/>
          <p:nvPr/>
        </p:nvSpPr>
        <p:spPr>
          <a:xfrm>
            <a:off x="860666" y="2903456"/>
            <a:ext cx="96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Emitters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DA56C5-C426-A941-B84F-53ED47E9FF6D}"/>
              </a:ext>
            </a:extLst>
          </p:cNvPr>
          <p:cNvSpPr txBox="1"/>
          <p:nvPr/>
        </p:nvSpPr>
        <p:spPr>
          <a:xfrm>
            <a:off x="1127996" y="5528731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Dripline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843D62-827D-EB49-837F-6A12E625D49F}"/>
              </a:ext>
            </a:extLst>
          </p:cNvPr>
          <p:cNvSpPr txBox="1"/>
          <p:nvPr/>
        </p:nvSpPr>
        <p:spPr>
          <a:xfrm>
            <a:off x="6062272" y="4304630"/>
            <a:ext cx="124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Connectors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819572-C7A4-AD43-A19D-6364F7CB40BF}"/>
              </a:ext>
            </a:extLst>
          </p:cNvPr>
          <p:cNvSpPr txBox="1"/>
          <p:nvPr/>
        </p:nvSpPr>
        <p:spPr>
          <a:xfrm>
            <a:off x="5746709" y="2606996"/>
            <a:ext cx="197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Distribution Tubing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472FFC-1D22-7948-BDE4-C73559C6DD80}"/>
              </a:ext>
            </a:extLst>
          </p:cNvPr>
          <p:cNvSpPr txBox="1"/>
          <p:nvPr/>
        </p:nvSpPr>
        <p:spPr>
          <a:xfrm>
            <a:off x="2647006" y="4266140"/>
            <a:ext cx="1575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Micro Sprayers</a:t>
            </a:r>
          </a:p>
        </p:txBody>
      </p:sp>
    </p:spTree>
    <p:extLst>
      <p:ext uri="{BB962C8B-B14F-4D97-AF65-F5344CB8AC3E}">
        <p14:creationId xmlns:p14="http://schemas.microsoft.com/office/powerpoint/2010/main" val="28100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EC42D-1F85-D74E-AC4F-2A872095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95419D-5291-3940-9CA5-F6DFDA36BFDD}"/>
              </a:ext>
            </a:extLst>
          </p:cNvPr>
          <p:cNvSpPr txBox="1">
            <a:spLocks/>
          </p:cNvSpPr>
          <p:nvPr/>
        </p:nvSpPr>
        <p:spPr>
          <a:xfrm>
            <a:off x="457200" y="266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6C0002"/>
                </a:solidFill>
                <a:latin typeface="Adobe Caslon Pro SmBd"/>
                <a:ea typeface="+mj-ea"/>
                <a:cs typeface="Adobe Caslon Pro SmBd"/>
              </a:defRPr>
            </a:lvl1pPr>
          </a:lstStyle>
          <a:p>
            <a:r>
              <a:rPr lang="en-US" sz="4000" b="1" dirty="0"/>
              <a:t>Several Ways We Use Water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AD83B5-1453-1446-9C94-FC3F4EDD09CD}"/>
              </a:ext>
            </a:extLst>
          </p:cNvPr>
          <p:cNvSpPr txBox="1">
            <a:spLocks/>
          </p:cNvSpPr>
          <p:nvPr/>
        </p:nvSpPr>
        <p:spPr>
          <a:xfrm>
            <a:off x="970794" y="1603408"/>
            <a:ext cx="7202412" cy="3556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Perform DIY soil tests</a:t>
            </a:r>
          </a:p>
          <a:p>
            <a:r>
              <a:rPr lang="en-US" dirty="0"/>
              <a:t>Hydrate new plants</a:t>
            </a:r>
          </a:p>
          <a:p>
            <a:r>
              <a:rPr lang="en-US" dirty="0"/>
              <a:t>Maintain optimum moisture</a:t>
            </a:r>
          </a:p>
          <a:p>
            <a:r>
              <a:rPr lang="en-US" dirty="0"/>
              <a:t>Discourage pests</a:t>
            </a:r>
          </a:p>
          <a:p>
            <a:r>
              <a:rPr lang="en-US" dirty="0"/>
              <a:t>Prepare pesticides and fertilizers</a:t>
            </a:r>
          </a:p>
        </p:txBody>
      </p:sp>
    </p:spTree>
    <p:extLst>
      <p:ext uri="{BB962C8B-B14F-4D97-AF65-F5344CB8AC3E}">
        <p14:creationId xmlns:p14="http://schemas.microsoft.com/office/powerpoint/2010/main" val="1744790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18732-52E2-0D44-95AB-B09DD932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/>
              <a:t>Micro-irrigation Sprayers</a:t>
            </a:r>
            <a:endParaRPr lang="en-US" sz="40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1E7F1-51F1-E34C-B7BC-88A07FEB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20</a:t>
            </a:fld>
            <a:endParaRPr lang="en-US"/>
          </a:p>
        </p:txBody>
      </p:sp>
      <p:pic>
        <p:nvPicPr>
          <p:cNvPr id="12" name="Picture 11" descr="A picture containing sitting, grass, piece, food&#10;&#10;Description automatically generated">
            <a:extLst>
              <a:ext uri="{FF2B5EF4-FFF2-40B4-BE49-F238E27FC236}">
                <a16:creationId xmlns:a16="http://schemas.microsoft.com/office/drawing/2014/main" id="{7C5FA568-DAFD-3141-B726-688A400FF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4114800" cy="2463800"/>
          </a:xfrm>
          <a:prstGeom prst="rect">
            <a:avLst/>
          </a:prstGeom>
        </p:spPr>
      </p:pic>
      <p:pic>
        <p:nvPicPr>
          <p:cNvPr id="15" name="Picture 14" descr="A pile of food&#10;&#10;Description automatically generated">
            <a:extLst>
              <a:ext uri="{FF2B5EF4-FFF2-40B4-BE49-F238E27FC236}">
                <a16:creationId xmlns:a16="http://schemas.microsoft.com/office/drawing/2014/main" id="{72CEE48D-CD2B-FE46-BBD0-030A681A8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73377"/>
            <a:ext cx="4114800" cy="2463800"/>
          </a:xfrm>
          <a:prstGeom prst="rect">
            <a:avLst/>
          </a:prstGeom>
        </p:spPr>
      </p:pic>
      <p:pic>
        <p:nvPicPr>
          <p:cNvPr id="4" name="Picture 3" descr="A pile of food&#10;&#10;Description automatically generated">
            <a:extLst>
              <a:ext uri="{FF2B5EF4-FFF2-40B4-BE49-F238E27FC236}">
                <a16:creationId xmlns:a16="http://schemas.microsoft.com/office/drawing/2014/main" id="{22547C2D-4B09-1440-9F01-B14C925CD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73377"/>
            <a:ext cx="41148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63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18732-52E2-0D44-95AB-B09DD932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Micro-irrigation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5AAB8-C0DC-E845-8B50-99DEE3E7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32315"/>
            <a:ext cx="2558144" cy="3570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Tubing</a:t>
            </a:r>
          </a:p>
          <a:p>
            <a:pPr marL="0" indent="0">
              <a:buNone/>
            </a:pPr>
            <a:r>
              <a:rPr lang="en-US" sz="2200" dirty="0"/>
              <a:t>Unroll and allow to warm in the sun</a:t>
            </a:r>
          </a:p>
          <a:p>
            <a:pPr marL="0" indent="0">
              <a:buNone/>
            </a:pPr>
            <a:r>
              <a:rPr lang="en-US" sz="2200" dirty="0"/>
              <a:t>Cut with sharp pruning shears or tubing cutter</a:t>
            </a:r>
          </a:p>
          <a:p>
            <a:pPr marL="0" indent="0">
              <a:buNone/>
            </a:pPr>
            <a:r>
              <a:rPr lang="en-US" sz="2200" dirty="0"/>
              <a:t>Lay out longer lengths than you think you need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1E7F1-51F1-E34C-B7BC-88A07FEB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A77B6E-2254-BC4E-B1EA-30372226A085}"/>
              </a:ext>
            </a:extLst>
          </p:cNvPr>
          <p:cNvSpPr txBox="1">
            <a:spLocks/>
          </p:cNvSpPr>
          <p:nvPr/>
        </p:nvSpPr>
        <p:spPr>
          <a:xfrm>
            <a:off x="3292928" y="2503713"/>
            <a:ext cx="2558144" cy="3570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084E3D-75C9-6D4A-A963-A26B5A9D9FC0}"/>
              </a:ext>
            </a:extLst>
          </p:cNvPr>
          <p:cNvSpPr txBox="1">
            <a:spLocks/>
          </p:cNvSpPr>
          <p:nvPr/>
        </p:nvSpPr>
        <p:spPr>
          <a:xfrm>
            <a:off x="5976257" y="2503713"/>
            <a:ext cx="2558144" cy="3570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2625E3-BF9A-764A-B70F-A8024A3F48C2}"/>
              </a:ext>
            </a:extLst>
          </p:cNvPr>
          <p:cNvSpPr txBox="1">
            <a:spLocks/>
          </p:cNvSpPr>
          <p:nvPr/>
        </p:nvSpPr>
        <p:spPr>
          <a:xfrm>
            <a:off x="3279321" y="2732315"/>
            <a:ext cx="2558144" cy="3570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/>
              <a:t>Connectors</a:t>
            </a:r>
          </a:p>
          <a:p>
            <a:pPr marL="0" indent="0">
              <a:buFont typeface="Arial"/>
              <a:buNone/>
            </a:pPr>
            <a:r>
              <a:rPr lang="en-US" sz="2200" dirty="0"/>
              <a:t>Wear rubber gloves that grip</a:t>
            </a:r>
          </a:p>
          <a:p>
            <a:pPr marL="0" indent="0">
              <a:buFont typeface="Arial"/>
              <a:buNone/>
            </a:pPr>
            <a:r>
              <a:rPr lang="en-US" sz="2200" dirty="0"/>
              <a:t>Lubricate with diluted dishwashing liquid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D30CF6-6DED-2848-B696-5300072AC475}"/>
              </a:ext>
            </a:extLst>
          </p:cNvPr>
          <p:cNvSpPr txBox="1">
            <a:spLocks/>
          </p:cNvSpPr>
          <p:nvPr/>
        </p:nvSpPr>
        <p:spPr>
          <a:xfrm>
            <a:off x="6128656" y="2644774"/>
            <a:ext cx="2558144" cy="3570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/>
              <a:t>Emitters</a:t>
            </a:r>
          </a:p>
          <a:p>
            <a:pPr marL="0" indent="0">
              <a:buFont typeface="Arial"/>
              <a:buNone/>
            </a:pPr>
            <a:r>
              <a:rPr lang="en-US" sz="2200" dirty="0"/>
              <a:t>Use a quality punch made for irrigation tubing</a:t>
            </a:r>
          </a:p>
        </p:txBody>
      </p:sp>
      <p:pic>
        <p:nvPicPr>
          <p:cNvPr id="12" name="Picture 11" descr="A picture containing cable, connector&#10;&#10;Description automatically generated">
            <a:extLst>
              <a:ext uri="{FF2B5EF4-FFF2-40B4-BE49-F238E27FC236}">
                <a16:creationId xmlns:a16="http://schemas.microsoft.com/office/drawing/2014/main" id="{65E14037-16C8-5947-B834-EC615B2CD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58288"/>
            <a:ext cx="1883229" cy="1270612"/>
          </a:xfrm>
          <a:prstGeom prst="rect">
            <a:avLst/>
          </a:prstGeom>
        </p:spPr>
      </p:pic>
      <p:pic>
        <p:nvPicPr>
          <p:cNvPr id="15" name="Picture 14" descr="A picture containing light&#10;&#10;Description automatically generated">
            <a:extLst>
              <a:ext uri="{FF2B5EF4-FFF2-40B4-BE49-F238E27FC236}">
                <a16:creationId xmlns:a16="http://schemas.microsoft.com/office/drawing/2014/main" id="{0D07E443-448F-C444-89EB-7FB293FF5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586" y="1360156"/>
            <a:ext cx="1660072" cy="1270558"/>
          </a:xfrm>
          <a:prstGeom prst="rect">
            <a:avLst/>
          </a:prstGeom>
        </p:spPr>
      </p:pic>
      <p:pic>
        <p:nvPicPr>
          <p:cNvPr id="17" name="Picture 16" descr="A close up of a device&#10;&#10;Description automatically generated">
            <a:extLst>
              <a:ext uri="{FF2B5EF4-FFF2-40B4-BE49-F238E27FC236}">
                <a16:creationId xmlns:a16="http://schemas.microsoft.com/office/drawing/2014/main" id="{3C96BD19-575C-7949-9397-EC8C42FBB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1" y="1358288"/>
            <a:ext cx="1574800" cy="125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00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ED03B-9715-C342-AAB3-4362005D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b="1" dirty="0"/>
              <a:t>Helpful Tools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A1C6B-6F06-DB4C-8528-F2926E250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633F1761-96AE-7846-B3F2-5D4D9547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29876">
            <a:off x="2931889" y="2100037"/>
            <a:ext cx="2240015" cy="2657928"/>
          </a:xfrm>
          <a:prstGeom prst="rect">
            <a:avLst/>
          </a:prstGeom>
        </p:spPr>
      </p:pic>
      <p:pic>
        <p:nvPicPr>
          <p:cNvPr id="10" name="Picture 9" descr="A picture containing blue, indoor, plastic, bottle&#10;&#10;Description automatically generated">
            <a:extLst>
              <a:ext uri="{FF2B5EF4-FFF2-40B4-BE49-F238E27FC236}">
                <a16:creationId xmlns:a16="http://schemas.microsoft.com/office/drawing/2014/main" id="{5AC372F5-F527-4348-8FDD-4B0037767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21991">
            <a:off x="1295543" y="1589993"/>
            <a:ext cx="571500" cy="2159000"/>
          </a:xfrm>
          <a:prstGeom prst="rect">
            <a:avLst/>
          </a:prstGeom>
        </p:spPr>
      </p:pic>
      <p:pic>
        <p:nvPicPr>
          <p:cNvPr id="4" name="Picture 3" descr="A picture containing scissors, tool&#10;&#10;Description automatically generated">
            <a:extLst>
              <a:ext uri="{FF2B5EF4-FFF2-40B4-BE49-F238E27FC236}">
                <a16:creationId xmlns:a16="http://schemas.microsoft.com/office/drawing/2014/main" id="{4C9A0C1F-A81F-8244-804F-068132BA1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35978">
            <a:off x="5336729" y="3504898"/>
            <a:ext cx="3273938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89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ED03B-9715-C342-AAB3-4362005D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b="1" dirty="0"/>
              <a:t>Micro-irrigation System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9246B-AE10-784B-B47E-D52058280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31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Monitor all components regularly</a:t>
            </a:r>
          </a:p>
          <a:p>
            <a:r>
              <a:rPr lang="en-US" dirty="0"/>
              <a:t>Flush the system periodically</a:t>
            </a:r>
          </a:p>
          <a:p>
            <a:r>
              <a:rPr lang="en-US" dirty="0"/>
              <a:t>Check and clean filters regularly</a:t>
            </a:r>
          </a:p>
          <a:p>
            <a:pPr>
              <a:spcAft>
                <a:spcPts val="600"/>
              </a:spcAft>
            </a:pPr>
            <a:r>
              <a:rPr lang="en-US" dirty="0"/>
              <a:t>Monitor emitters for correct output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6C0002"/>
                </a:solidFill>
              </a:rPr>
              <a:t>R</a:t>
            </a:r>
            <a:r>
              <a:rPr lang="en-US" dirty="0">
                <a:solidFill>
                  <a:srgbClr val="6C0002"/>
                </a:solidFill>
              </a:rPr>
              <a:t>eplace clogged emitters rather than attempt to clean them.</a:t>
            </a:r>
          </a:p>
          <a:p>
            <a:r>
              <a:rPr lang="en-US" dirty="0"/>
              <a:t>Adjust micro-sprinkler spray direction and distance</a:t>
            </a:r>
          </a:p>
          <a:p>
            <a:r>
              <a:rPr lang="en-US" dirty="0"/>
              <a:t>Drain the system before extreme cold weather</a:t>
            </a:r>
          </a:p>
          <a:p>
            <a:pPr>
              <a:spcAft>
                <a:spcPts val="600"/>
              </a:spcAft>
            </a:pPr>
            <a:r>
              <a:rPr lang="en-US" dirty="0"/>
              <a:t>Replace batteries in controllers annually</a:t>
            </a:r>
          </a:p>
          <a:p>
            <a:pPr marL="0" indent="0">
              <a:buNone/>
            </a:pPr>
            <a:r>
              <a:rPr lang="en-US" dirty="0">
                <a:solidFill>
                  <a:srgbClr val="6C0002"/>
                </a:solidFill>
              </a:rPr>
              <a:t>Keep spare emitters, micro-sprinklers, connectors handy.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A1C6B-6F06-DB4C-8528-F2926E250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97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D9336-0EB3-8F45-9B3A-837931405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Fertilize Roses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F5027-2BCF-EF43-B116-CFC490F1B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71601"/>
            <a:ext cx="4114800" cy="3740226"/>
          </a:xfrm>
        </p:spPr>
        <p:txBody>
          <a:bodyPr>
            <a:normAutofit/>
          </a:bodyPr>
          <a:lstStyle/>
          <a:p>
            <a:r>
              <a:rPr lang="en-US" sz="2800" dirty="0"/>
              <a:t>Water before fertilizing</a:t>
            </a:r>
          </a:p>
          <a:p>
            <a:pPr lvl="1"/>
            <a:r>
              <a:rPr lang="en-US" sz="2600" dirty="0"/>
              <a:t>Avoid nitrogen bu</a:t>
            </a:r>
            <a:r>
              <a:rPr lang="en-US" dirty="0"/>
              <a:t>rn</a:t>
            </a:r>
          </a:p>
          <a:p>
            <a:r>
              <a:rPr lang="en-US" sz="2800" dirty="0"/>
              <a:t>Mix water soluble products properly</a:t>
            </a:r>
          </a:p>
          <a:p>
            <a:r>
              <a:rPr lang="en-US" sz="2800" dirty="0"/>
              <a:t>Water after fertilizing</a:t>
            </a:r>
          </a:p>
          <a:p>
            <a:r>
              <a:rPr lang="en-US" sz="2800" dirty="0"/>
              <a:t>Maintain adequate soil moisture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AA623-B55B-DC4B-9EE4-F2E60CBF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D4CD23D-174C-A741-827D-C40D2C9B3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318" y="1747501"/>
            <a:ext cx="1213874" cy="1635358"/>
          </a:xfrm>
          <a:prstGeom prst="rect">
            <a:avLst/>
          </a:prstGeom>
        </p:spPr>
      </p:pic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C61B6FBC-26D1-7647-886E-31701CCF5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33062">
            <a:off x="6259226" y="1743606"/>
            <a:ext cx="811913" cy="2086166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C857C35-6354-C046-9ED4-6ED14C0F7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314" y="1599624"/>
            <a:ext cx="1036625" cy="1698913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82B68FC6-68F3-C643-BF9B-6A8264A0D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671" y="3372788"/>
            <a:ext cx="1130098" cy="1412622"/>
          </a:xfrm>
          <a:prstGeom prst="rect">
            <a:avLst/>
          </a:prstGeom>
        </p:spPr>
      </p:pic>
      <p:pic>
        <p:nvPicPr>
          <p:cNvPr id="14" name="Picture 13" descr="A picture containing table, food, sitting, fruit&#10;&#10;Description automatically generated">
            <a:extLst>
              <a:ext uri="{FF2B5EF4-FFF2-40B4-BE49-F238E27FC236}">
                <a16:creationId xmlns:a16="http://schemas.microsoft.com/office/drawing/2014/main" id="{115F1A50-705B-394C-A555-01CFF1135C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0787" y="3241714"/>
            <a:ext cx="1190699" cy="1571061"/>
          </a:xfrm>
          <a:prstGeom prst="rect">
            <a:avLst/>
          </a:prstGeom>
        </p:spPr>
      </p:pic>
      <p:pic>
        <p:nvPicPr>
          <p:cNvPr id="16" name="Picture 15" descr="A picture containing food, table, sitting, pink&#10;&#10;Description automatically generated">
            <a:extLst>
              <a:ext uri="{FF2B5EF4-FFF2-40B4-BE49-F238E27FC236}">
                <a16:creationId xmlns:a16="http://schemas.microsoft.com/office/drawing/2014/main" id="{E583A8D8-4A0E-E945-8879-5414C858AA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64294">
            <a:off x="5237627" y="4495357"/>
            <a:ext cx="1130098" cy="1867801"/>
          </a:xfrm>
          <a:prstGeom prst="rect">
            <a:avLst/>
          </a:prstGeom>
        </p:spPr>
      </p:pic>
      <p:pic>
        <p:nvPicPr>
          <p:cNvPr id="18" name="Picture 17" descr="A picture containing bottle, grass, table, sitting&#10;&#10;Description automatically generated">
            <a:extLst>
              <a:ext uri="{FF2B5EF4-FFF2-40B4-BE49-F238E27FC236}">
                <a16:creationId xmlns:a16="http://schemas.microsoft.com/office/drawing/2014/main" id="{A8442390-5A25-3E44-A5A2-2239291D12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49625">
            <a:off x="7301441" y="3231706"/>
            <a:ext cx="1168954" cy="1591076"/>
          </a:xfrm>
          <a:prstGeom prst="rect">
            <a:avLst/>
          </a:prstGeom>
        </p:spPr>
      </p:pic>
      <p:pic>
        <p:nvPicPr>
          <p:cNvPr id="20" name="Picture 19" descr="A picture containing table, desk, food, computer&#10;&#10;Description automatically generated">
            <a:extLst>
              <a:ext uri="{FF2B5EF4-FFF2-40B4-BE49-F238E27FC236}">
                <a16:creationId xmlns:a16="http://schemas.microsoft.com/office/drawing/2014/main" id="{737F217F-E424-3D4A-AF05-401D79477E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49721">
            <a:off x="6914047" y="4622321"/>
            <a:ext cx="1234590" cy="174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56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D9336-0EB3-8F45-9B3A-837931405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F5027-2BCF-EF43-B116-CFC490F1B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Water regularly, deeply, infrequently</a:t>
            </a:r>
          </a:p>
          <a:p>
            <a:r>
              <a:rPr lang="en-US" dirty="0"/>
              <a:t>Water effectively and efficiently</a:t>
            </a:r>
          </a:p>
          <a:p>
            <a:r>
              <a:rPr lang="en-US" dirty="0"/>
              <a:t>Water early in the day </a:t>
            </a:r>
          </a:p>
          <a:p>
            <a:r>
              <a:rPr lang="en-US" dirty="0"/>
              <a:t>Consider water blasting unwanted pests</a:t>
            </a:r>
          </a:p>
          <a:p>
            <a:r>
              <a:rPr lang="en-US" dirty="0"/>
              <a:t>Be careful mixing toxic substances</a:t>
            </a:r>
          </a:p>
          <a:p>
            <a:r>
              <a:rPr lang="en-US" dirty="0"/>
              <a:t>Keep roses hydrated in the fall and winter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AA623-B55B-DC4B-9EE4-F2E60CBF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19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"/>
            <a:ext cx="7772400" cy="19497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Thank You</a:t>
            </a:r>
            <a:br>
              <a:rPr lang="en-US" b="1" dirty="0"/>
            </a:br>
            <a:r>
              <a:rPr lang="en-US" b="1" dirty="0"/>
              <a:t>and</a:t>
            </a:r>
            <a:br>
              <a:rPr lang="en-US" b="1" dirty="0"/>
            </a:br>
            <a:r>
              <a:rPr lang="en-US" b="1" dirty="0"/>
              <a:t>Enjoy Your Roses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4C7C9FB-CE92-404F-908E-E4EECD2CA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601" y="2324636"/>
            <a:ext cx="5112797" cy="413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3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F095-DFF4-7640-92D7-7B867805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Soil Percolation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B20CC-A05D-4741-B192-CEBEE216E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/>
              <a:t>Dig a hole</a:t>
            </a:r>
          </a:p>
          <a:p>
            <a:r>
              <a:rPr lang="en-US" dirty="0"/>
              <a:t>Fill with water</a:t>
            </a:r>
          </a:p>
          <a:p>
            <a:pPr lvl="1"/>
            <a:r>
              <a:rPr lang="en-US" dirty="0"/>
              <a:t>Let it drain</a:t>
            </a:r>
          </a:p>
          <a:p>
            <a:r>
              <a:rPr lang="en-US" dirty="0"/>
              <a:t>Refill with water</a:t>
            </a:r>
          </a:p>
          <a:p>
            <a:r>
              <a:rPr lang="en-US" dirty="0"/>
              <a:t>Measure water level hourly</a:t>
            </a:r>
          </a:p>
          <a:p>
            <a:r>
              <a:rPr lang="en-US" dirty="0"/>
              <a:t>Determine average hourly drainage rate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3B318-4D54-C747-8DAC-F7A613A0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A picture containing person, cutting, cat, kitchen&#10;&#10;Description automatically generated">
            <a:extLst>
              <a:ext uri="{FF2B5EF4-FFF2-40B4-BE49-F238E27FC236}">
                <a16:creationId xmlns:a16="http://schemas.microsoft.com/office/drawing/2014/main" id="{8AF7DE28-663F-1F45-A736-5C1A7E1CF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738" y="1391356"/>
            <a:ext cx="2313196" cy="506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2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F095-DFF4-7640-92D7-7B867805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Soil Texture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B20CC-A05D-4741-B192-CEBEE216E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56150"/>
          </a:xfrm>
        </p:spPr>
        <p:txBody>
          <a:bodyPr>
            <a:normAutofit/>
          </a:bodyPr>
          <a:lstStyle/>
          <a:p>
            <a:r>
              <a:rPr lang="en-US" sz="2600" dirty="0"/>
              <a:t>Fill clean jar about half full of garden soil</a:t>
            </a:r>
          </a:p>
          <a:p>
            <a:r>
              <a:rPr lang="en-US" sz="2600" dirty="0"/>
              <a:t>Fill with water – leave room for shaking</a:t>
            </a:r>
          </a:p>
          <a:p>
            <a:r>
              <a:rPr lang="en-US" sz="2600" dirty="0"/>
              <a:t>Let stand</a:t>
            </a:r>
          </a:p>
          <a:p>
            <a:r>
              <a:rPr lang="en-US" sz="2600" dirty="0"/>
              <a:t>Read results</a:t>
            </a:r>
          </a:p>
          <a:p>
            <a:r>
              <a:rPr lang="en-US" sz="2600" dirty="0"/>
              <a:t>Determine percentages of sand, silt, and clay</a:t>
            </a:r>
          </a:p>
          <a:p>
            <a:r>
              <a:rPr lang="en-US" sz="2600" dirty="0"/>
              <a:t>Identify soil type on soil texture triangle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3B318-4D54-C747-8DAC-F7A613A0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A close up of a bottle&#10;&#10;Description automatically generated">
            <a:extLst>
              <a:ext uri="{FF2B5EF4-FFF2-40B4-BE49-F238E27FC236}">
                <a16:creationId xmlns:a16="http://schemas.microsoft.com/office/drawing/2014/main" id="{14F0A4AC-E81E-D64F-8642-EE1BFAE11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616" y="1417638"/>
            <a:ext cx="3062466" cy="49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6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4F095-DFF4-7640-92D7-7B867805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Soil Type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3B318-4D54-C747-8DAC-F7A613A0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92205149-19BD-2740-92F6-FAC988D63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940" y="1598791"/>
            <a:ext cx="4943674" cy="47575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1DA6F84-56A3-D742-95D3-1AF2CDCDBD20}"/>
                  </a:ext>
                </a:extLst>
              </p14:cNvPr>
              <p14:cNvContentPartPr/>
              <p14:nvPr/>
            </p14:nvContentPartPr>
            <p14:xfrm>
              <a:off x="5562957" y="3106409"/>
              <a:ext cx="1251000" cy="2152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1DA6F84-56A3-D742-95D3-1AF2CDCDBD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4952" y="3088409"/>
                <a:ext cx="1286650" cy="21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3DC5C0-2E0F-5D47-BBA3-F93F58DF9225}"/>
                  </a:ext>
                </a:extLst>
              </p14:cNvPr>
              <p14:cNvContentPartPr/>
              <p14:nvPr/>
            </p14:nvContentPartPr>
            <p14:xfrm>
              <a:off x="4134393" y="4915176"/>
              <a:ext cx="3722400" cy="25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3DC5C0-2E0F-5D47-BBA3-F93F58DF922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16753" y="4897536"/>
                <a:ext cx="37580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269BC82-0802-BD4E-95C1-F9A088AC6861}"/>
                  </a:ext>
                </a:extLst>
              </p14:cNvPr>
              <p14:cNvContentPartPr/>
              <p14:nvPr/>
            </p14:nvContentPartPr>
            <p14:xfrm>
              <a:off x="5306931" y="5248649"/>
              <a:ext cx="267120" cy="483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269BC82-0802-BD4E-95C1-F9A088AC68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89291" y="5230649"/>
                <a:ext cx="302760" cy="51876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 descr="A close up of a bottle&#10;&#10;Description automatically generated">
            <a:extLst>
              <a:ext uri="{FF2B5EF4-FFF2-40B4-BE49-F238E27FC236}">
                <a16:creationId xmlns:a16="http://schemas.microsoft.com/office/drawing/2014/main" id="{22943758-56E5-C54C-B45E-00F4996870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386" y="1391909"/>
            <a:ext cx="1782951" cy="287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31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4CD4-F061-DE43-ACC9-7AA522D26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Water Before Planting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6FA71-D542-2E40-AF20-E32763BB3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386943" cy="3124200"/>
          </a:xfrm>
        </p:spPr>
        <p:txBody>
          <a:bodyPr>
            <a:normAutofit fontScale="92500"/>
          </a:bodyPr>
          <a:lstStyle/>
          <a:p>
            <a:r>
              <a:rPr lang="en-US" sz="3000" dirty="0"/>
              <a:t>Soak bare root rose plants</a:t>
            </a:r>
          </a:p>
          <a:p>
            <a:pPr lvl="1"/>
            <a:r>
              <a:rPr lang="en-US" dirty="0"/>
              <a:t>Ensure fully hydrated</a:t>
            </a:r>
          </a:p>
          <a:p>
            <a:r>
              <a:rPr lang="en-US" sz="3000" dirty="0"/>
              <a:t>Consider soaking potted rose plants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Submerge in large container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95C76-0F79-314C-92DC-DB16A244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A picture containing table, indoor, cup, glass&#10;&#10;Description automatically generated">
            <a:extLst>
              <a:ext uri="{FF2B5EF4-FFF2-40B4-BE49-F238E27FC236}">
                <a16:creationId xmlns:a16="http://schemas.microsoft.com/office/drawing/2014/main" id="{979B702D-DDF8-544C-8594-D783DC1CA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342" y="1600200"/>
            <a:ext cx="3385457" cy="33854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614D5C-5841-0F4E-95DC-8FB9DF8A9C1C}"/>
              </a:ext>
            </a:extLst>
          </p:cNvPr>
          <p:cNvSpPr txBox="1"/>
          <p:nvPr/>
        </p:nvSpPr>
        <p:spPr>
          <a:xfrm>
            <a:off x="674914" y="5257800"/>
            <a:ext cx="77941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6C0002"/>
                </a:solidFill>
                <a:latin typeface="Adobe Caslon Pro" panose="0205050205050A020403" pitchFamily="18" charset="77"/>
              </a:rPr>
              <a:t>Hose off the planting medium;</a:t>
            </a:r>
          </a:p>
          <a:p>
            <a:pPr algn="ctr"/>
            <a:r>
              <a:rPr lang="en-US" sz="2800" dirty="0">
                <a:solidFill>
                  <a:srgbClr val="6C0002"/>
                </a:solidFill>
                <a:latin typeface="Adobe Caslon Pro" panose="0205050205050A020403" pitchFamily="18" charset="77"/>
              </a:rPr>
              <a:t>proceed as with a bare root rose plant.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2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EC42D-1F85-D74E-AC4F-2A872095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95419D-5291-3940-9CA5-F6DFDA36BFDD}"/>
              </a:ext>
            </a:extLst>
          </p:cNvPr>
          <p:cNvSpPr txBox="1">
            <a:spLocks/>
          </p:cNvSpPr>
          <p:nvPr/>
        </p:nvSpPr>
        <p:spPr>
          <a:xfrm>
            <a:off x="457200" y="266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6C0002"/>
                </a:solidFill>
                <a:latin typeface="Adobe Caslon Pro SmBd"/>
                <a:ea typeface="+mj-ea"/>
                <a:cs typeface="Adobe Caslon Pro SmBd"/>
              </a:defRPr>
            </a:lvl1pPr>
          </a:lstStyle>
          <a:p>
            <a:r>
              <a:rPr lang="en-US" sz="4000" b="1" dirty="0"/>
              <a:t>Roses Need Water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AD83B5-1453-1446-9C94-FC3F4EDD09CD}"/>
              </a:ext>
            </a:extLst>
          </p:cNvPr>
          <p:cNvSpPr txBox="1">
            <a:spLocks/>
          </p:cNvSpPr>
          <p:nvPr/>
        </p:nvSpPr>
        <p:spPr>
          <a:xfrm>
            <a:off x="898794" y="1581637"/>
            <a:ext cx="3601206" cy="47747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dobe Caslon Pro"/>
                <a:ea typeface="+mn-ea"/>
                <a:cs typeface="Adobe Caslon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Vital to all plant processes</a:t>
            </a:r>
          </a:p>
          <a:p>
            <a:pPr lvl="1"/>
            <a:r>
              <a:rPr lang="en-US" sz="2600" dirty="0"/>
              <a:t>Nutrient uptake</a:t>
            </a:r>
          </a:p>
          <a:p>
            <a:pPr lvl="1"/>
            <a:r>
              <a:rPr lang="en-US" sz="2600" dirty="0"/>
              <a:t>Cell development</a:t>
            </a:r>
          </a:p>
          <a:p>
            <a:pPr lvl="1"/>
            <a:r>
              <a:rPr lang="en-US" sz="2600" dirty="0"/>
              <a:t>Temperature regulation</a:t>
            </a:r>
          </a:p>
          <a:p>
            <a:r>
              <a:rPr lang="en-US" sz="3000" dirty="0"/>
              <a:t>Essential to grow to their fullest</a:t>
            </a:r>
          </a:p>
          <a:p>
            <a:pPr lvl="1"/>
            <a:r>
              <a:rPr lang="en-US" sz="2600" dirty="0"/>
              <a:t>Healthy bush</a:t>
            </a:r>
          </a:p>
          <a:p>
            <a:pPr lvl="1"/>
            <a:r>
              <a:rPr lang="en-US" sz="2600" dirty="0"/>
              <a:t>Vibrant blooms</a:t>
            </a:r>
          </a:p>
          <a:p>
            <a:pPr lvl="1"/>
            <a:r>
              <a:rPr lang="en-US" sz="2600" dirty="0"/>
              <a:t>Rich color</a:t>
            </a:r>
          </a:p>
        </p:txBody>
      </p:sp>
      <p:pic>
        <p:nvPicPr>
          <p:cNvPr id="8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93292E69-830B-F541-997B-9DB9110CC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569" y="1371600"/>
            <a:ext cx="4114800" cy="492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51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How much water do roses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595" y="5633955"/>
            <a:ext cx="6194808" cy="6748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6C0002"/>
                </a:solidFill>
              </a:rPr>
              <a:t>Water regularly, deeply, infrequently.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7D04105-557E-D14F-A890-5F5AAD964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485" y="1498468"/>
            <a:ext cx="3585029" cy="3585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0EF525-8E37-A141-B6A7-DE06A29D56A3}"/>
              </a:ext>
            </a:extLst>
          </p:cNvPr>
          <p:cNvSpPr txBox="1"/>
          <p:nvPr/>
        </p:nvSpPr>
        <p:spPr>
          <a:xfrm rot="936726">
            <a:off x="6278977" y="3084526"/>
            <a:ext cx="2025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gallon for each foot of height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34C18F-F934-2949-9940-1919AE457FDD}"/>
              </a:ext>
            </a:extLst>
          </p:cNvPr>
          <p:cNvSpPr txBox="1"/>
          <p:nvPr/>
        </p:nvSpPr>
        <p:spPr>
          <a:xfrm rot="925610">
            <a:off x="6219182" y="4443325"/>
            <a:ext cx="2312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one to two inches per week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C8DDD0-71E4-EE43-82F5-90F28399D77F}"/>
              </a:ext>
            </a:extLst>
          </p:cNvPr>
          <p:cNvSpPr txBox="1"/>
          <p:nvPr/>
        </p:nvSpPr>
        <p:spPr>
          <a:xfrm rot="20667882">
            <a:off x="702880" y="1720204"/>
            <a:ext cx="1862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depends on</a:t>
            </a:r>
          </a:p>
          <a:p>
            <a:pPr algn="ctr"/>
            <a:r>
              <a:rPr lang="en-US" sz="2400" dirty="0"/>
              <a:t>soil condition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CB7DE9-CBCE-5D41-8CE6-77E599EE511D}"/>
              </a:ext>
            </a:extLst>
          </p:cNvPr>
          <p:cNvSpPr txBox="1"/>
          <p:nvPr/>
        </p:nvSpPr>
        <p:spPr>
          <a:xfrm rot="998296">
            <a:off x="6269370" y="1812428"/>
            <a:ext cx="2259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four to five gallons per week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CFA7A9-97DE-624A-BF0A-FF81A1B2689D}"/>
              </a:ext>
            </a:extLst>
          </p:cNvPr>
          <p:cNvSpPr txBox="1"/>
          <p:nvPr/>
        </p:nvSpPr>
        <p:spPr>
          <a:xfrm rot="20667152">
            <a:off x="733505" y="3051617"/>
            <a:ext cx="1916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depends on temperature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82F578-605B-4D4A-84F9-05625916DA41}"/>
              </a:ext>
            </a:extLst>
          </p:cNvPr>
          <p:cNvSpPr txBox="1"/>
          <p:nvPr/>
        </p:nvSpPr>
        <p:spPr>
          <a:xfrm rot="20839830">
            <a:off x="231278" y="4437726"/>
            <a:ext cx="2950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depends on</a:t>
            </a:r>
          </a:p>
          <a:p>
            <a:pPr algn="ctr"/>
            <a:r>
              <a:rPr lang="en-US" sz="2400" dirty="0"/>
              <a:t> exposure to elements</a:t>
            </a:r>
          </a:p>
        </p:txBody>
      </p:sp>
    </p:spTree>
    <p:extLst>
      <p:ext uri="{BB962C8B-B14F-4D97-AF65-F5344CB8AC3E}">
        <p14:creationId xmlns:p14="http://schemas.microsoft.com/office/powerpoint/2010/main" val="1916169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Know When Roses Need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3624943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/>
              <a:t>New stems and foliage look a little droopy</a:t>
            </a:r>
          </a:p>
          <a:p>
            <a:r>
              <a:rPr lang="en-US" sz="3300" dirty="0"/>
              <a:t>Soil is dry a few inches below the surface</a:t>
            </a:r>
          </a:p>
          <a:p>
            <a:r>
              <a:rPr lang="en-US" sz="3300" dirty="0"/>
              <a:t>Indicator plants (e.g., impatiens) begin to wilt</a:t>
            </a:r>
          </a:p>
          <a:p>
            <a:pPr>
              <a:spcAft>
                <a:spcPts val="1000"/>
              </a:spcAft>
            </a:pPr>
            <a:r>
              <a:rPr lang="en-US" sz="3300" dirty="0"/>
              <a:t>Leaves lose their sheen or appear wilted</a:t>
            </a:r>
          </a:p>
          <a:p>
            <a:pPr marL="0" indent="0">
              <a:spcAft>
                <a:spcPts val="1000"/>
              </a:spcAft>
              <a:buNone/>
            </a:pPr>
            <a:endParaRPr lang="en-US" dirty="0"/>
          </a:p>
          <a:p>
            <a:pPr marL="0" indent="0" algn="ctr">
              <a:buNone/>
            </a:pPr>
            <a:endParaRPr lang="en-US" dirty="0">
              <a:solidFill>
                <a:srgbClr val="6C0002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DB62C-F392-C645-96E0-241F7A4FD5E5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A3DF1D-DAD1-4C4F-A659-9F322D59249E}"/>
              </a:ext>
            </a:extLst>
          </p:cNvPr>
          <p:cNvSpPr txBox="1"/>
          <p:nvPr/>
        </p:nvSpPr>
        <p:spPr>
          <a:xfrm>
            <a:off x="2106386" y="5710019"/>
            <a:ext cx="493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6C0002"/>
                </a:solidFill>
                <a:latin typeface="Adobe Caslon Pro" panose="0205050205050A020403" pitchFamily="18" charset="77"/>
              </a:rPr>
              <a:t>Use a moisture probe.</a:t>
            </a:r>
          </a:p>
        </p:txBody>
      </p:sp>
      <p:pic>
        <p:nvPicPr>
          <p:cNvPr id="11" name="Picture 10" descr="A picture containing graffiti, room&#10;&#10;Description automatically generated">
            <a:extLst>
              <a:ext uri="{FF2B5EF4-FFF2-40B4-BE49-F238E27FC236}">
                <a16:creationId xmlns:a16="http://schemas.microsoft.com/office/drawing/2014/main" id="{69EAE744-F90D-6244-B28C-06122EBF4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029" y="1417638"/>
            <a:ext cx="3677771" cy="40521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255EA3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4085</TotalTime>
  <Words>689</Words>
  <Application>Microsoft Macintosh PowerPoint</Application>
  <PresentationFormat>On-screen Show (4:3)</PresentationFormat>
  <Paragraphs>193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Adobe Caslon Pro</vt:lpstr>
      <vt:lpstr>Adobe Caslon Pro Bold</vt:lpstr>
      <vt:lpstr>Adobe Caslon Pro SmBd</vt:lpstr>
      <vt:lpstr>Arial</vt:lpstr>
      <vt:lpstr>Calibri</vt:lpstr>
      <vt:lpstr>System Font Regular</vt:lpstr>
      <vt:lpstr>Wingdings</vt:lpstr>
      <vt:lpstr>Office Theme</vt:lpstr>
      <vt:lpstr>2_Office Theme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Rose Basics – Use Water!</vt:lpstr>
      <vt:lpstr>PowerPoint Presentation</vt:lpstr>
      <vt:lpstr>Soil Percolation Test</vt:lpstr>
      <vt:lpstr>Soil Texture Test</vt:lpstr>
      <vt:lpstr>Soil Type</vt:lpstr>
      <vt:lpstr>Water Before Planting</vt:lpstr>
      <vt:lpstr>PowerPoint Presentation</vt:lpstr>
      <vt:lpstr>How much water do roses need?</vt:lpstr>
      <vt:lpstr>Know When Roses Need Water</vt:lpstr>
      <vt:lpstr>Moisture Meter</vt:lpstr>
      <vt:lpstr>Over Watering Roses</vt:lpstr>
      <vt:lpstr>Rose Watering Methods</vt:lpstr>
      <vt:lpstr>Water Blasting Pests</vt:lpstr>
      <vt:lpstr>Helpful Tools</vt:lpstr>
      <vt:lpstr>Use Pesticides Properly</vt:lpstr>
      <vt:lpstr>Rose Watering Methods</vt:lpstr>
      <vt:lpstr>Pop-up Sprinkler Alternatives</vt:lpstr>
      <vt:lpstr>Rose Watering Methods</vt:lpstr>
      <vt:lpstr>Micro-irrigation Components</vt:lpstr>
      <vt:lpstr>Micro-irrigation Sprayers</vt:lpstr>
      <vt:lpstr>Micro-irrigation TIPS</vt:lpstr>
      <vt:lpstr>Helpful Tools</vt:lpstr>
      <vt:lpstr>Micro-irrigation System Maintenance</vt:lpstr>
      <vt:lpstr>Fertilize Roses</vt:lpstr>
      <vt:lpstr>Final Thoughts</vt:lpstr>
      <vt:lpstr>Thank You and Enjoy Your Roses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Rose Basics – Use Water!</dc:title>
  <dc:creator>Bill Farmer</dc:creator>
  <cp:lastModifiedBy>Bill Farmer</cp:lastModifiedBy>
  <cp:revision>78</cp:revision>
  <cp:lastPrinted>2020-05-11T04:30:54Z</cp:lastPrinted>
  <dcterms:created xsi:type="dcterms:W3CDTF">2020-05-05T23:31:10Z</dcterms:created>
  <dcterms:modified xsi:type="dcterms:W3CDTF">2020-10-14T23:25:11Z</dcterms:modified>
</cp:coreProperties>
</file>