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9" r:id="rId4"/>
    <p:sldId id="259" r:id="rId5"/>
    <p:sldId id="279" r:id="rId6"/>
    <p:sldId id="299" r:id="rId7"/>
    <p:sldId id="277" r:id="rId8"/>
    <p:sldId id="280" r:id="rId9"/>
    <p:sldId id="276" r:id="rId10"/>
    <p:sldId id="301" r:id="rId11"/>
    <p:sldId id="300" r:id="rId12"/>
    <p:sldId id="304" r:id="rId13"/>
    <p:sldId id="305" r:id="rId14"/>
    <p:sldId id="306" r:id="rId15"/>
    <p:sldId id="307" r:id="rId16"/>
    <p:sldId id="308" r:id="rId17"/>
    <p:sldId id="274" r:id="rId18"/>
    <p:sldId id="278" r:id="rId19"/>
    <p:sldId id="275" r:id="rId20"/>
    <p:sldId id="290" r:id="rId21"/>
    <p:sldId id="291" r:id="rId22"/>
    <p:sldId id="292" r:id="rId23"/>
    <p:sldId id="297" r:id="rId24"/>
    <p:sldId id="293" r:id="rId25"/>
    <p:sldId id="29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125C4-553F-4F37-A85D-410202299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87622F-EEC9-4A1A-B762-7B12811D9B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3D4A7-FD00-41CC-815E-714E17659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651E-CD63-43D4-97FE-A2BA36E60407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11E6D-547E-4A28-A2E4-452A5AFC0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59DD5-657E-47FD-B177-1CB72011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2387-E1C8-43A6-BA1B-F501E5A30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0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D4E2F-323E-4AEA-B81E-2B5182F62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5C69CF-BEA8-44CA-9852-37E436AAD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72539-23C1-4C3F-8382-AE6D8DCD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651E-CD63-43D4-97FE-A2BA36E60407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19C64-2DB7-4F6B-9AA7-DFE40382A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26928-A41E-4941-84F7-245406FA2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2387-E1C8-43A6-BA1B-F501E5A30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67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D92B0E-F625-4B6D-AAF9-7AE8C8A44D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72E1B2-6BE6-41C6-9BA8-09C667F19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658B1-E0CF-4CFE-AF2C-57017761A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651E-CD63-43D4-97FE-A2BA36E60407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4CEF8-46E0-446D-B5F0-4926EAD5A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77A4D-7C2B-4695-BCEB-7CDE2CA8E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2387-E1C8-43A6-BA1B-F501E5A30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6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6485E-A19E-4B96-B88E-9C6711115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3FF40-5C25-4622-AEEC-133317BAB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C7104-6A3E-4EA6-A10B-A56A74A60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651E-CD63-43D4-97FE-A2BA36E60407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29F08-6250-48CD-9E1A-CAF39B005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71FD1-B776-43A8-BD5A-EB5355C1F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2387-E1C8-43A6-BA1B-F501E5A30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2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7643D-8119-4133-8ADD-8D1AA0185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94D4E-9606-4718-B994-027E21F5E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41056-E251-4A9F-BE7A-FFB088133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651E-CD63-43D4-97FE-A2BA36E60407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84383-EF91-402C-9485-225097684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28F2E-5296-4D1D-B9E2-FF18BC154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2387-E1C8-43A6-BA1B-F501E5A30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4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58D3D-9E78-45D6-BD0E-9060EA2F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68F24-4AAD-47E4-B2EB-873BA240DB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7B2A08-FE83-4552-8604-1901F78DF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777BF-A1C2-4FB0-83CC-B54CC0D30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651E-CD63-43D4-97FE-A2BA36E60407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48F697-E389-4B2E-96BD-3BCF5D473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4C44B-314D-4EEC-8CDB-E8775B63B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2387-E1C8-43A6-BA1B-F501E5A30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76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FD3A-6DCA-47A5-ACD4-999267552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828F4-918B-4DB7-BCCF-8F8F16825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AE0AC9-9ADD-4C40-8B85-9C08391C6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39147E-C23A-4C5C-A8FF-6209E5FC5B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ADA353-93B1-4F01-A2A5-1067AF7BE1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8DD555-0A3C-4D28-99AB-613A07FDC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651E-CD63-43D4-97FE-A2BA36E60407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8DF8A9-FB74-404D-9B14-894099F10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C4843E-18D9-460F-8509-E6E5FAA3D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2387-E1C8-43A6-BA1B-F501E5A30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70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F1255-87BC-4161-AF50-CF9953C38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CAE63E-6B7C-48E9-8B2D-940E3C5C0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651E-CD63-43D4-97FE-A2BA36E60407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A72BB-C601-41B7-8128-4725DFD05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E437FC-91F7-49D9-BF86-203A03AD9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2387-E1C8-43A6-BA1B-F501E5A30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44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D31B43-2930-4AE8-B9E6-067CE63A7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651E-CD63-43D4-97FE-A2BA36E60407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4A9D3B-A38F-4E43-A11B-6146D029C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A57CF-C3EF-4AE1-8228-8F5181C4E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2387-E1C8-43A6-BA1B-F501E5A30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62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E6F8C-23C9-420B-8CA0-33D39E38A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A306B-8272-4EAC-B19E-36CA783D6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B8904B-F125-44F2-A072-DDB14918C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970F61-1CE9-4B07-8A83-CED9218AE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651E-CD63-43D4-97FE-A2BA36E60407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5314A8-5936-4BC3-93DD-F39BF50CB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CEEAB1-0F89-4F45-8CCC-2D9A7DAAC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2387-E1C8-43A6-BA1B-F501E5A30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83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BA151-D041-47E0-96D7-11DA509EE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8A0917-9FE0-4FB4-BDD8-BBE0511600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F0E949-1C24-46A3-9924-66AD72A86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A96335-28CF-46B1-8929-1D14A3C80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651E-CD63-43D4-97FE-A2BA36E60407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447364-F8AA-48B2-BB7D-111B6C89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9F1C3-7B6C-4EBF-B39E-818FC7B30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2387-E1C8-43A6-BA1B-F501E5A30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69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2A865B-547D-4997-AC77-D2D5A801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F85314-FA71-4B02-B8C7-CE4B9D108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EAC2F-019B-4526-B0DA-83A0791BA3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9651E-CD63-43D4-97FE-A2BA36E60407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ED06F-508F-4248-B415-306533A209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0AFFC-72D6-4640-A2BC-1741BB87F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42387-E1C8-43A6-BA1B-F501E5A30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5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2C097-D81D-4FEB-A565-BB26DB0448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1" cy="2889115"/>
          </a:xfrm>
        </p:spPr>
        <p:txBody>
          <a:bodyPr anchor="b">
            <a:noAutofit/>
          </a:bodyPr>
          <a:lstStyle/>
          <a:p>
            <a:pPr algn="l"/>
            <a:r>
              <a:rPr lang="en-US" sz="7200" dirty="0">
                <a:latin typeface="Brush Script MT" panose="03060802040406070304" pitchFamily="66" charset="0"/>
              </a:rPr>
              <a:t>Create Your Garden Dream with Climbing Roses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165066-0935-4446-A6FD-990577B44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7"/>
            <a:ext cx="4645251" cy="1147863"/>
          </a:xfrm>
        </p:spPr>
        <p:txBody>
          <a:bodyPr anchor="t">
            <a:normAutofit/>
          </a:bodyPr>
          <a:lstStyle/>
          <a:p>
            <a:pPr algn="l"/>
            <a:r>
              <a:rPr lang="en-US"/>
              <a:t>Linda Kimmel</a:t>
            </a:r>
            <a:endParaRPr lang="en-US" dirty="0"/>
          </a:p>
        </p:txBody>
      </p:sp>
      <p:sp>
        <p:nvSpPr>
          <p:cNvPr id="2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 descr="A close up of a pink flower on a plant&#10;&#10;Description generated with very high confidence">
            <a:extLst>
              <a:ext uri="{FF2B5EF4-FFF2-40B4-BE49-F238E27FC236}">
                <a16:creationId xmlns:a16="http://schemas.microsoft.com/office/drawing/2014/main" id="{AA47D9BE-6B87-416D-A3AF-DDE3ECF082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1" r="4698"/>
          <a:stretch/>
        </p:blipFill>
        <p:spPr>
          <a:xfrm>
            <a:off x="23" y="13"/>
            <a:ext cx="6024135" cy="6857991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74503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C6DA6-D522-4C04-8B46-A1A728073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3784" y="574159"/>
            <a:ext cx="6242151" cy="56364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br>
              <a:rPr lang="en-US" dirty="0"/>
            </a:br>
            <a:r>
              <a:rPr lang="en-US" b="1" dirty="0">
                <a:latin typeface="+mn-lt"/>
              </a:rPr>
              <a:t>Pruning depends on the  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       type of the rose.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  	-Large Flowering CL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	-Tall Shrubs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	-Miniature CL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	-Ramblers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	-Old Garden Roses</a:t>
            </a:r>
            <a:br>
              <a:rPr lang="en-US" dirty="0"/>
            </a:br>
            <a:endParaRPr lang="en-US" sz="48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6334C2-F73F-4B3B-A626-DD5F69DF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pink flower on a plant&#10;&#10;Description generated with very high confidence">
            <a:extLst>
              <a:ext uri="{FF2B5EF4-FFF2-40B4-BE49-F238E27FC236}">
                <a16:creationId xmlns:a16="http://schemas.microsoft.com/office/drawing/2014/main" id="{6BD075F4-1676-4763-9398-E5AB9BACF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4" r="5808" b="-2"/>
          <a:stretch/>
        </p:blipFill>
        <p:spPr>
          <a:xfrm>
            <a:off x="20" y="10"/>
            <a:ext cx="5234499" cy="621061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85919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C6DA6-D522-4C04-8B46-A1A728073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3784" y="574159"/>
            <a:ext cx="6242151" cy="56364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br>
              <a:rPr lang="en-US" dirty="0"/>
            </a:br>
            <a:r>
              <a:rPr lang="en-US" b="1" dirty="0">
                <a:latin typeface="+mn-lt"/>
              </a:rPr>
              <a:t>Large Flowering CL and Shrubs - prune in spring.</a:t>
            </a:r>
            <a:br>
              <a:rPr lang="en-US" b="1" dirty="0">
                <a:latin typeface="+mn-lt"/>
              </a:rPr>
            </a:b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Ramblers and OGRs - prune after the first bloom cycle.</a:t>
            </a:r>
            <a:br>
              <a:rPr lang="en-US" b="1" dirty="0">
                <a:latin typeface="+mn-lt"/>
              </a:rPr>
            </a:br>
            <a:endParaRPr lang="en-US" sz="4800" b="1" dirty="0">
              <a:latin typeface="+mn-lt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6334C2-F73F-4B3B-A626-DD5F69DF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pink flower on a plant&#10;&#10;Description generated with very high confidence">
            <a:extLst>
              <a:ext uri="{FF2B5EF4-FFF2-40B4-BE49-F238E27FC236}">
                <a16:creationId xmlns:a16="http://schemas.microsoft.com/office/drawing/2014/main" id="{6BD075F4-1676-4763-9398-E5AB9BACF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4" r="5808" b="-2"/>
          <a:stretch/>
        </p:blipFill>
        <p:spPr>
          <a:xfrm>
            <a:off x="20" y="10"/>
            <a:ext cx="5234499" cy="621061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2484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C6DA6-D522-4C04-8B46-A1A728073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3784" y="574159"/>
            <a:ext cx="6242151" cy="5636470"/>
          </a:xfrm>
        </p:spPr>
        <p:txBody>
          <a:bodyPr vert="horz" lIns="91440" tIns="45720" rIns="91440" bIns="45720" rtlCol="0" anchor="t">
            <a:noAutofit/>
          </a:bodyPr>
          <a:lstStyle/>
          <a:p>
            <a:pPr defTabSz="914400"/>
            <a:br>
              <a:rPr lang="en-US" dirty="0"/>
            </a:br>
            <a:r>
              <a:rPr lang="en-US" b="1" dirty="0"/>
              <a:t>Main Canes: Structural portion of the plant. Go from ground to the top.</a:t>
            </a:r>
            <a:br>
              <a:rPr lang="en-US" b="1" dirty="0"/>
            </a:br>
            <a:br>
              <a:rPr lang="en-US" b="1" dirty="0"/>
            </a:br>
            <a:r>
              <a:rPr lang="en-US" sz="4800" b="1" dirty="0"/>
              <a:t>Lateral Canes: Shorter, thinner, come off the main canes and produce blooms.</a:t>
            </a:r>
            <a:endParaRPr lang="en-US" sz="48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6334C2-F73F-4B3B-A626-DD5F69DF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pink flower on a plant&#10;&#10;Description generated with very high confidence">
            <a:extLst>
              <a:ext uri="{FF2B5EF4-FFF2-40B4-BE49-F238E27FC236}">
                <a16:creationId xmlns:a16="http://schemas.microsoft.com/office/drawing/2014/main" id="{6BD075F4-1676-4763-9398-E5AB9BACF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4" r="5808" b="-2"/>
          <a:stretch/>
        </p:blipFill>
        <p:spPr>
          <a:xfrm>
            <a:off x="20" y="10"/>
            <a:ext cx="5234499" cy="621061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02975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C6DA6-D522-4C04-8B46-A1A728073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3784" y="574159"/>
            <a:ext cx="6242151" cy="563647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defTabSz="914400"/>
            <a:br>
              <a:rPr lang="en-US" dirty="0"/>
            </a:br>
            <a:r>
              <a:rPr lang="en-US" b="1" dirty="0">
                <a:solidFill>
                  <a:prstClr val="white"/>
                </a:solidFill>
              </a:rPr>
              <a:t>Prune Climbers two-three years after planting.</a:t>
            </a:r>
            <a:br>
              <a:rPr lang="en-US" b="1" dirty="0">
                <a:solidFill>
                  <a:prstClr val="white"/>
                </a:solidFill>
              </a:rPr>
            </a:b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It is okay to remove dead, diseased or injured wood anytime. </a:t>
            </a:r>
            <a:br>
              <a:rPr lang="en-US" b="1" dirty="0">
                <a:solidFill>
                  <a:prstClr val="white"/>
                </a:solidFill>
              </a:rPr>
            </a:b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Once established, prune climbers annually.</a:t>
            </a:r>
            <a:br>
              <a:rPr lang="en-US" dirty="0"/>
            </a:br>
            <a:endParaRPr lang="en-US" sz="48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6334C2-F73F-4B3B-A626-DD5F69DF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pink flower on a plant&#10;&#10;Description generated with very high confidence">
            <a:extLst>
              <a:ext uri="{FF2B5EF4-FFF2-40B4-BE49-F238E27FC236}">
                <a16:creationId xmlns:a16="http://schemas.microsoft.com/office/drawing/2014/main" id="{6BD075F4-1676-4763-9398-E5AB9BACF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4" r="5808" b="-2"/>
          <a:stretch/>
        </p:blipFill>
        <p:spPr>
          <a:xfrm>
            <a:off x="20" y="10"/>
            <a:ext cx="5234499" cy="621061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61796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C6DA6-D522-4C04-8B46-A1A728073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3784" y="574159"/>
            <a:ext cx="6242151" cy="563647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defTabSz="914400"/>
            <a:br>
              <a:rPr lang="en-US" dirty="0"/>
            </a:br>
            <a:r>
              <a:rPr lang="en-US" b="1" dirty="0">
                <a:latin typeface="+mn-lt"/>
              </a:rPr>
              <a:t>Main canes can be cut off at the base to thin the bush.</a:t>
            </a:r>
            <a:br>
              <a:rPr lang="en-US" b="1" dirty="0">
                <a:latin typeface="+mn-lt"/>
              </a:rPr>
            </a:b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The remaining main canes should never be cut back more than ¼ length. </a:t>
            </a:r>
            <a:br>
              <a:rPr lang="en-US" b="1" dirty="0">
                <a:latin typeface="+mn-lt"/>
              </a:rPr>
            </a:b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Lateral canes can be pruned severely, 4 to 12- inches</a:t>
            </a:r>
            <a:endParaRPr lang="en-US" sz="4800" b="1" dirty="0">
              <a:latin typeface="+mn-lt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6334C2-F73F-4B3B-A626-DD5F69DF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pink flower on a plant&#10;&#10;Description generated with very high confidence">
            <a:extLst>
              <a:ext uri="{FF2B5EF4-FFF2-40B4-BE49-F238E27FC236}">
                <a16:creationId xmlns:a16="http://schemas.microsoft.com/office/drawing/2014/main" id="{6BD075F4-1676-4763-9398-E5AB9BACF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4" r="5808" b="-2"/>
          <a:stretch/>
        </p:blipFill>
        <p:spPr>
          <a:xfrm>
            <a:off x="20" y="10"/>
            <a:ext cx="5234499" cy="621061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24355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C6DA6-D522-4C04-8B46-A1A728073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3784" y="574159"/>
            <a:ext cx="6242151" cy="563647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defTabSz="914400"/>
            <a:r>
              <a:rPr lang="en-US" b="1" dirty="0"/>
              <a:t>Lateral canes can be removed or pruned throughout the growing season.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Deadheading is the process of removing old or spent blooms.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Deadheading encourages repeat bloom.</a:t>
            </a:r>
            <a:br>
              <a:rPr lang="en-US" dirty="0"/>
            </a:br>
            <a:endParaRPr lang="en-US" sz="48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6334C2-F73F-4B3B-A626-DD5F69DF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pink flower on a plant&#10;&#10;Description generated with very high confidence">
            <a:extLst>
              <a:ext uri="{FF2B5EF4-FFF2-40B4-BE49-F238E27FC236}">
                <a16:creationId xmlns:a16="http://schemas.microsoft.com/office/drawing/2014/main" id="{6BD075F4-1676-4763-9398-E5AB9BACF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4" r="5808" b="-2"/>
          <a:stretch/>
        </p:blipFill>
        <p:spPr>
          <a:xfrm>
            <a:off x="20" y="10"/>
            <a:ext cx="5234499" cy="621061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378603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C6DA6-D522-4C04-8B46-A1A728073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3784" y="574159"/>
            <a:ext cx="6242151" cy="563647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defTabSz="914400"/>
            <a:r>
              <a:rPr lang="en-US" b="1" dirty="0">
                <a:latin typeface="+mn-lt"/>
              </a:rPr>
              <a:t>The secret to training Large flowering climbing roses is being able to gently position the main cane into a horizontal or 45-degree angle.</a:t>
            </a:r>
            <a:br>
              <a:rPr lang="en-US" b="1" dirty="0">
                <a:latin typeface="+mn-lt"/>
              </a:rPr>
            </a:b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Easier when canes are flexible in the spring.</a:t>
            </a:r>
            <a:br>
              <a:rPr lang="en-US" dirty="0"/>
            </a:br>
            <a:endParaRPr lang="en-US" sz="48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6334C2-F73F-4B3B-A626-DD5F69DF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pink flower on a plant&#10;&#10;Description generated with very high confidence">
            <a:extLst>
              <a:ext uri="{FF2B5EF4-FFF2-40B4-BE49-F238E27FC236}">
                <a16:creationId xmlns:a16="http://schemas.microsoft.com/office/drawing/2014/main" id="{6BD075F4-1676-4763-9398-E5AB9BACF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4" r="5808" b="-2"/>
          <a:stretch/>
        </p:blipFill>
        <p:spPr>
          <a:xfrm>
            <a:off x="20" y="10"/>
            <a:ext cx="5234499" cy="621061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36397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C6DA6-D522-4C04-8B46-A1A728073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445" y="876300"/>
            <a:ext cx="5319433" cy="48402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br>
              <a:rPr lang="en-US" dirty="0"/>
            </a:br>
            <a:br>
              <a:rPr lang="en-US" sz="5300" dirty="0"/>
            </a:br>
            <a:endParaRPr lang="en-US" sz="53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6334C2-F73F-4B3B-A626-DD5F69DF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pink flower on a plant&#10;&#10;Description generated with very high confidence">
            <a:extLst>
              <a:ext uri="{FF2B5EF4-FFF2-40B4-BE49-F238E27FC236}">
                <a16:creationId xmlns:a16="http://schemas.microsoft.com/office/drawing/2014/main" id="{6BD075F4-1676-4763-9398-E5AB9BACF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4" r="5808" b="-2"/>
          <a:stretch/>
        </p:blipFill>
        <p:spPr>
          <a:xfrm>
            <a:off x="20" y="10"/>
            <a:ext cx="5234499" cy="621061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4A738B-92E7-44C2-85AB-7559B418AA79}"/>
              </a:ext>
            </a:extLst>
          </p:cNvPr>
          <p:cNvSpPr/>
          <p:nvPr/>
        </p:nvSpPr>
        <p:spPr>
          <a:xfrm>
            <a:off x="6441781" y="1891862"/>
            <a:ext cx="45625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/>
              <a:t>U-Tube Video</a:t>
            </a:r>
          </a:p>
          <a:p>
            <a:pPr algn="ctr"/>
            <a:r>
              <a:rPr lang="en-US" sz="6000" dirty="0"/>
              <a:t>PRUNE</a:t>
            </a:r>
          </a:p>
        </p:txBody>
      </p:sp>
    </p:spTree>
    <p:extLst>
      <p:ext uri="{BB962C8B-B14F-4D97-AF65-F5344CB8AC3E}">
        <p14:creationId xmlns:p14="http://schemas.microsoft.com/office/powerpoint/2010/main" val="2626204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pink flower on a plant&#10;&#10;Description generated with very high confidence">
            <a:extLst>
              <a:ext uri="{FF2B5EF4-FFF2-40B4-BE49-F238E27FC236}">
                <a16:creationId xmlns:a16="http://schemas.microsoft.com/office/drawing/2014/main" id="{93A1FAF7-CE91-4032-A244-8E1CC7BDDB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11" r="-1" b="2678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DCD15A-C808-45A8-8904-8013EEDF671F}"/>
              </a:ext>
            </a:extLst>
          </p:cNvPr>
          <p:cNvSpPr/>
          <p:nvPr/>
        </p:nvSpPr>
        <p:spPr>
          <a:xfrm>
            <a:off x="699447" y="2349500"/>
            <a:ext cx="1014635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0000"/>
                </a:highlight>
              </a:rPr>
              <a:t>How to Winterize Climbing Roses?</a:t>
            </a:r>
            <a:endParaRPr lang="en-US" sz="6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7319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pink flower on a plant&#10;&#10;Description generated with very high confidence">
            <a:extLst>
              <a:ext uri="{FF2B5EF4-FFF2-40B4-BE49-F238E27FC236}">
                <a16:creationId xmlns:a16="http://schemas.microsoft.com/office/drawing/2014/main" id="{37E0643A-DAA5-4C28-B778-EAD7F7F3D8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11" r="-1" b="2678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4C0319-CD58-402F-B071-0993C6413335}"/>
              </a:ext>
            </a:extLst>
          </p:cNvPr>
          <p:cNvSpPr txBox="1"/>
          <p:nvPr/>
        </p:nvSpPr>
        <p:spPr>
          <a:xfrm>
            <a:off x="2256192" y="951398"/>
            <a:ext cx="8432800" cy="495520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highlight>
                  <a:srgbClr val="000000"/>
                </a:highlight>
              </a:rPr>
              <a:t>Mulch </a:t>
            </a:r>
            <a:r>
              <a:rPr lang="en-US" sz="4000" dirty="0">
                <a:solidFill>
                  <a:schemeClr val="bg1"/>
                </a:solidFill>
              </a:rPr>
              <a:t>heavily (6-8 inches) around the base of the plants to protect them against hard freezing over the winter. 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Mulch materials: Straw- layered with compost, hardwood fines, cocoa shells, hardwood chips or aged compost. </a:t>
            </a:r>
          </a:p>
          <a:p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219148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pink flower on a plant&#10;&#10;Description generated with very high confidence">
            <a:extLst>
              <a:ext uri="{FF2B5EF4-FFF2-40B4-BE49-F238E27FC236}">
                <a16:creationId xmlns:a16="http://schemas.microsoft.com/office/drawing/2014/main" id="{93A1FAF7-CE91-4032-A244-8E1CC7BDDB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11" r="-1" b="2678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DCD15A-C808-45A8-8904-8013EEDF671F}"/>
              </a:ext>
            </a:extLst>
          </p:cNvPr>
          <p:cNvSpPr/>
          <p:nvPr/>
        </p:nvSpPr>
        <p:spPr>
          <a:xfrm>
            <a:off x="944505" y="1882814"/>
            <a:ext cx="1077083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0000"/>
                </a:highlight>
              </a:rPr>
              <a:t>How Do You Use Climbing Roses?</a:t>
            </a:r>
            <a:endParaRPr lang="en-US" sz="6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4015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pink flower on a plant&#10;&#10;Description generated with very high confidence">
            <a:extLst>
              <a:ext uri="{FF2B5EF4-FFF2-40B4-BE49-F238E27FC236}">
                <a16:creationId xmlns:a16="http://schemas.microsoft.com/office/drawing/2014/main" id="{37E0643A-DAA5-4C28-B778-EAD7F7F3D8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11" r="-1" b="2678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4C0319-CD58-402F-B071-0993C6413335}"/>
              </a:ext>
            </a:extLst>
          </p:cNvPr>
          <p:cNvSpPr txBox="1"/>
          <p:nvPr/>
        </p:nvSpPr>
        <p:spPr>
          <a:xfrm>
            <a:off x="2257779" y="1971105"/>
            <a:ext cx="8432800" cy="25545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Protect long canes from wind damage.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Add more ties to secure and support canes.</a:t>
            </a:r>
          </a:p>
        </p:txBody>
      </p:sp>
    </p:spTree>
    <p:extLst>
      <p:ext uri="{BB962C8B-B14F-4D97-AF65-F5344CB8AC3E}">
        <p14:creationId xmlns:p14="http://schemas.microsoft.com/office/powerpoint/2010/main" val="299444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pink flower on a plant&#10;&#10;Description generated with very high confidence">
            <a:extLst>
              <a:ext uri="{FF2B5EF4-FFF2-40B4-BE49-F238E27FC236}">
                <a16:creationId xmlns:a16="http://schemas.microsoft.com/office/drawing/2014/main" id="{37E0643A-DAA5-4C28-B778-EAD7F7F3D8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11" r="-1" b="2678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4C0319-CD58-402F-B071-0993C6413335}"/>
              </a:ext>
            </a:extLst>
          </p:cNvPr>
          <p:cNvSpPr txBox="1"/>
          <p:nvPr/>
        </p:nvSpPr>
        <p:spPr>
          <a:xfrm>
            <a:off x="2020711" y="612844"/>
            <a:ext cx="8748891" cy="563231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In extreme winter conditions: Provide some extra protection by wrapping with burlap, old carpet pieces, horticultural fleece or 2-3 layers of frost proof cloth. 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Use twine, not wire, to hold the materials in place. 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Remove the wrapping once the worst of winter freezing has passed. </a:t>
            </a:r>
          </a:p>
        </p:txBody>
      </p:sp>
    </p:spTree>
    <p:extLst>
      <p:ext uri="{BB962C8B-B14F-4D97-AF65-F5344CB8AC3E}">
        <p14:creationId xmlns:p14="http://schemas.microsoft.com/office/powerpoint/2010/main" val="47249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pink flower on a plant&#10;&#10;Description generated with very high confidence">
            <a:extLst>
              <a:ext uri="{FF2B5EF4-FFF2-40B4-BE49-F238E27FC236}">
                <a16:creationId xmlns:a16="http://schemas.microsoft.com/office/drawing/2014/main" id="{37E0643A-DAA5-4C28-B778-EAD7F7F3D8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11" r="-1" b="26789"/>
          <a:stretch/>
        </p:blipFill>
        <p:spPr>
          <a:xfrm>
            <a:off x="0" y="-209261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4C0319-CD58-402F-B071-0993C6413335}"/>
              </a:ext>
            </a:extLst>
          </p:cNvPr>
          <p:cNvSpPr txBox="1"/>
          <p:nvPr/>
        </p:nvSpPr>
        <p:spPr>
          <a:xfrm>
            <a:off x="2158295" y="126579"/>
            <a:ext cx="8771469" cy="618630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. </a:t>
            </a:r>
            <a:r>
              <a:rPr lang="en-US" sz="4000" dirty="0">
                <a:solidFill>
                  <a:schemeClr val="bg1"/>
                </a:solidFill>
              </a:rPr>
              <a:t>“Minnesota Tip”:  Consist of removing the climbing rose from the support, removing the soil on one side of the root and gently tipping the rose over to the ground. 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Layer with landscape fiber and pile on a hefty layer of compost, completely covering the canes and roots. </a:t>
            </a:r>
          </a:p>
          <a:p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pink flower on a plant&#10;&#10;Description generated with very high confidence">
            <a:extLst>
              <a:ext uri="{FF2B5EF4-FFF2-40B4-BE49-F238E27FC236}">
                <a16:creationId xmlns:a16="http://schemas.microsoft.com/office/drawing/2014/main" id="{37E0643A-DAA5-4C28-B778-EAD7F7F3D8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11" r="-1" b="26789"/>
          <a:stretch/>
        </p:blipFill>
        <p:spPr>
          <a:xfrm>
            <a:off x="0" y="-209261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4C0319-CD58-402F-B071-0993C6413335}"/>
              </a:ext>
            </a:extLst>
          </p:cNvPr>
          <p:cNvSpPr txBox="1"/>
          <p:nvPr/>
        </p:nvSpPr>
        <p:spPr>
          <a:xfrm>
            <a:off x="1845721" y="1049909"/>
            <a:ext cx="8771469" cy="43396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My first and favorite defense for winter protection is purchasing only winter hardy varieties!  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Make certain that your climbing rose will survive in your USDA zone. </a:t>
            </a:r>
          </a:p>
          <a:p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59226"/>
      </p:ext>
    </p:extLst>
  </p:cSld>
  <p:clrMapOvr>
    <a:masterClrMapping/>
  </p:clrMapOvr>
  <p:transition spd="slow"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pink flower on a plant&#10;&#10;Description generated with very high confidence">
            <a:extLst>
              <a:ext uri="{FF2B5EF4-FFF2-40B4-BE49-F238E27FC236}">
                <a16:creationId xmlns:a16="http://schemas.microsoft.com/office/drawing/2014/main" id="{37E0643A-DAA5-4C28-B778-EAD7F7F3D8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11" r="-1" b="26789"/>
          <a:stretch/>
        </p:blipFill>
        <p:spPr>
          <a:xfrm>
            <a:off x="0" y="-209261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4C0319-CD58-402F-B071-0993C6413335}"/>
              </a:ext>
            </a:extLst>
          </p:cNvPr>
          <p:cNvSpPr txBox="1"/>
          <p:nvPr/>
        </p:nvSpPr>
        <p:spPr>
          <a:xfrm>
            <a:off x="1924567" y="375063"/>
            <a:ext cx="8771469" cy="54476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Do your homework before spending your hard earned cash.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Making good choices from the beginning will save you money, time and work.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You will be happier with your climbing roses. </a:t>
            </a:r>
          </a:p>
          <a:p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428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 descr="A close up of a pink flower on a plant&#10;&#10;Description generated with very high confidence">
            <a:extLst>
              <a:ext uri="{FF2B5EF4-FFF2-40B4-BE49-F238E27FC236}">
                <a16:creationId xmlns:a16="http://schemas.microsoft.com/office/drawing/2014/main" id="{AA47D9BE-6B87-416D-A3AF-DDE3ECF082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1" r="4698"/>
          <a:stretch/>
        </p:blipFill>
        <p:spPr>
          <a:xfrm>
            <a:off x="23" y="13"/>
            <a:ext cx="6024135" cy="6857991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99A5349-8383-4266-9A85-8146B829D3D7}"/>
              </a:ext>
            </a:extLst>
          </p:cNvPr>
          <p:cNvSpPr/>
          <p:nvPr/>
        </p:nvSpPr>
        <p:spPr>
          <a:xfrm>
            <a:off x="7153100" y="909935"/>
            <a:ext cx="3776838" cy="526297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French Script MT" panose="03020402040607040605" pitchFamily="66" charset="0"/>
              </a:rPr>
              <a:t>Questions?</a:t>
            </a:r>
          </a:p>
          <a:p>
            <a:pPr algn="ctr"/>
            <a:endParaRPr lang="en-US" sz="80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French Script MT" panose="03020402040607040605" pitchFamily="66" charset="0"/>
            </a:endParaRPr>
          </a:p>
          <a:p>
            <a:pPr algn="ctr"/>
            <a:r>
              <a:rPr lang="en-US" sz="96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French Script MT" panose="03020402040607040605" pitchFamily="66" charset="0"/>
              </a:rPr>
              <a:t>The End</a:t>
            </a:r>
          </a:p>
          <a:p>
            <a:pPr algn="ctr"/>
            <a:endParaRPr lang="en-US" sz="8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C6DA6-D522-4C04-8B46-A1A728073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7117" y="907831"/>
            <a:ext cx="5927835" cy="502000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defTabSz="914400"/>
            <a:br>
              <a:rPr lang="en-US" dirty="0"/>
            </a:br>
            <a:r>
              <a:rPr lang="en-US" sz="5300" b="1" dirty="0">
                <a:latin typeface="+mn-lt"/>
              </a:rPr>
              <a:t>They can provide a   </a:t>
            </a:r>
            <a:br>
              <a:rPr lang="en-US" sz="5300" b="1" dirty="0">
                <a:latin typeface="+mn-lt"/>
              </a:rPr>
            </a:br>
            <a:r>
              <a:rPr lang="en-US" sz="5300" b="1" dirty="0">
                <a:latin typeface="+mn-lt"/>
              </a:rPr>
              <a:t>   backdrop  for  </a:t>
            </a:r>
            <a:br>
              <a:rPr lang="en-US" sz="5300" b="1" dirty="0">
                <a:latin typeface="+mn-lt"/>
              </a:rPr>
            </a:br>
            <a:r>
              <a:rPr lang="en-US" sz="5300" b="1" dirty="0">
                <a:latin typeface="+mn-lt"/>
              </a:rPr>
              <a:t>   other garden </a:t>
            </a:r>
            <a:br>
              <a:rPr lang="en-US" sz="5300" b="1" dirty="0">
                <a:latin typeface="+mn-lt"/>
              </a:rPr>
            </a:br>
            <a:r>
              <a:rPr lang="en-US" sz="5300" b="1" dirty="0">
                <a:latin typeface="+mn-lt"/>
              </a:rPr>
              <a:t>   plants.</a:t>
            </a:r>
            <a:br>
              <a:rPr lang="en-US" sz="5300" b="1" dirty="0">
                <a:latin typeface="+mn-lt"/>
              </a:rPr>
            </a:br>
            <a:br>
              <a:rPr lang="en-US" sz="5300" b="1" dirty="0">
                <a:latin typeface="+mn-lt"/>
              </a:rPr>
            </a:br>
            <a:r>
              <a:rPr lang="en-US" sz="5300" b="1" dirty="0">
                <a:latin typeface="+mn-lt"/>
              </a:rPr>
              <a:t>Stunning focal point</a:t>
            </a:r>
            <a:r>
              <a:rPr lang="en-US" dirty="0"/>
              <a:t>.</a:t>
            </a:r>
            <a:br>
              <a:rPr lang="en-US" dirty="0"/>
            </a:br>
            <a:endParaRPr lang="en-US" sz="48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6334C2-F73F-4B3B-A626-DD5F69DF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pink flower on a plant&#10;&#10;Description generated with very high confidence">
            <a:extLst>
              <a:ext uri="{FF2B5EF4-FFF2-40B4-BE49-F238E27FC236}">
                <a16:creationId xmlns:a16="http://schemas.microsoft.com/office/drawing/2014/main" id="{6BD075F4-1676-4763-9398-E5AB9BACF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4" r="5808" b="-2"/>
          <a:stretch/>
        </p:blipFill>
        <p:spPr>
          <a:xfrm>
            <a:off x="20" y="10"/>
            <a:ext cx="5234499" cy="621061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31575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pink flower on a plant&#10;&#10;Description generated with very high confidence">
            <a:extLst>
              <a:ext uri="{FF2B5EF4-FFF2-40B4-BE49-F238E27FC236}">
                <a16:creationId xmlns:a16="http://schemas.microsoft.com/office/drawing/2014/main" id="{37E0643A-DAA5-4C28-B778-EAD7F7F3D8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11" r="-1" b="26789"/>
          <a:stretch/>
        </p:blipFill>
        <p:spPr>
          <a:xfrm>
            <a:off x="141767" y="0"/>
            <a:ext cx="12191980" cy="68579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22D876-3441-4A24-B4F4-46E76AC30DAB}"/>
              </a:ext>
            </a:extLst>
          </p:cNvPr>
          <p:cNvSpPr/>
          <p:nvPr/>
        </p:nvSpPr>
        <p:spPr>
          <a:xfrm>
            <a:off x="2249330" y="1670163"/>
            <a:ext cx="8292206" cy="1938992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0000"/>
                </a:highlight>
              </a:rPr>
              <a:t>What </a:t>
            </a:r>
            <a:r>
              <a:rPr lang="en-US" sz="6000" b="1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0000"/>
                </a:highlight>
              </a:rPr>
              <a:t>Climbing</a:t>
            </a:r>
            <a:r>
              <a: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0000"/>
                </a:highlight>
              </a:rPr>
              <a:t> Roses are </a:t>
            </a:r>
          </a:p>
          <a:p>
            <a:pPr algn="ctr"/>
            <a:r>
              <a: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0000"/>
                </a:highlight>
              </a:rPr>
              <a:t>Right for Your Garden? </a:t>
            </a:r>
            <a:endParaRPr lang="en-US" sz="6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7368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C6DA6-D522-4C04-8B46-A1A728073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3784" y="574159"/>
            <a:ext cx="6242151" cy="563647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defTabSz="914400"/>
            <a:br>
              <a:rPr lang="en-US" dirty="0"/>
            </a:br>
            <a:r>
              <a:rPr lang="en-US" b="1" dirty="0">
                <a:latin typeface="+mn-lt"/>
              </a:rPr>
              <a:t>Depends on YOUR Garden   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                Dream!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  	-Likes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	-Formal or Cottage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	-How much work?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	-Start with a Plan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	-Build on the Plan  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         with small projects</a:t>
            </a:r>
            <a:br>
              <a:rPr lang="en-US" dirty="0"/>
            </a:br>
            <a:endParaRPr lang="en-US" sz="48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6334C2-F73F-4B3B-A626-DD5F69DF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pink flower on a plant&#10;&#10;Description generated with very high confidence">
            <a:extLst>
              <a:ext uri="{FF2B5EF4-FFF2-40B4-BE49-F238E27FC236}">
                <a16:creationId xmlns:a16="http://schemas.microsoft.com/office/drawing/2014/main" id="{6BD075F4-1676-4763-9398-E5AB9BACF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4" r="5808" b="-2"/>
          <a:stretch/>
        </p:blipFill>
        <p:spPr>
          <a:xfrm>
            <a:off x="20" y="10"/>
            <a:ext cx="5234499" cy="621061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29483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C6DA6-D522-4C04-8B46-A1A728073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3784" y="574159"/>
            <a:ext cx="6242151" cy="56364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br>
              <a:rPr lang="en-US" dirty="0"/>
            </a:br>
            <a:r>
              <a:rPr lang="en-US" b="1" dirty="0">
                <a:latin typeface="+mn-lt"/>
              </a:rPr>
              <a:t>Depends on YOUR Garden   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                Dream!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  	-Large Flowering CL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	-Tall Shrubs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	-Miniature CL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	-Ramblers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	-Old Garden Roses</a:t>
            </a:r>
            <a:br>
              <a:rPr lang="en-US" dirty="0"/>
            </a:br>
            <a:endParaRPr lang="en-US" sz="48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6334C2-F73F-4B3B-A626-DD5F69DF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pink flower on a plant&#10;&#10;Description generated with very high confidence">
            <a:extLst>
              <a:ext uri="{FF2B5EF4-FFF2-40B4-BE49-F238E27FC236}">
                <a16:creationId xmlns:a16="http://schemas.microsoft.com/office/drawing/2014/main" id="{6BD075F4-1676-4763-9398-E5AB9BACF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4" r="5808" b="-2"/>
          <a:stretch/>
        </p:blipFill>
        <p:spPr>
          <a:xfrm>
            <a:off x="20" y="10"/>
            <a:ext cx="5234499" cy="621061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83280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pink flower on a plant&#10;&#10;Description generated with very high confidence">
            <a:extLst>
              <a:ext uri="{FF2B5EF4-FFF2-40B4-BE49-F238E27FC236}">
                <a16:creationId xmlns:a16="http://schemas.microsoft.com/office/drawing/2014/main" id="{93A1FAF7-CE91-4032-A244-8E1CC7BDDB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11" r="-1" b="2678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DCD15A-C808-45A8-8904-8013EEDF671F}"/>
              </a:ext>
            </a:extLst>
          </p:cNvPr>
          <p:cNvSpPr/>
          <p:nvPr/>
        </p:nvSpPr>
        <p:spPr>
          <a:xfrm>
            <a:off x="1080391" y="2268576"/>
            <a:ext cx="1038476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0000"/>
                </a:highlight>
              </a:rPr>
              <a:t>What Do Climbing Roses Need?</a:t>
            </a:r>
            <a:endParaRPr lang="en-US" sz="6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7389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C6DA6-D522-4C04-8B46-A1A728073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3784" y="574159"/>
            <a:ext cx="6242151" cy="563647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 defTabSz="914400"/>
            <a:br>
              <a:rPr lang="en-US" dirty="0"/>
            </a:br>
            <a:r>
              <a:rPr lang="en-US" sz="6000" b="1" dirty="0">
                <a:latin typeface="+mn-lt"/>
              </a:rPr>
              <a:t>The exact same needs as any other rose!</a:t>
            </a:r>
            <a:br>
              <a:rPr lang="en-US" sz="6000" b="1" dirty="0">
                <a:latin typeface="+mn-lt"/>
              </a:rPr>
            </a:br>
            <a:br>
              <a:rPr lang="en-US" sz="6000" b="1" dirty="0">
                <a:latin typeface="+mn-lt"/>
              </a:rPr>
            </a:br>
            <a:r>
              <a:rPr lang="en-US" sz="6000" b="1" dirty="0">
                <a:latin typeface="+mn-lt"/>
              </a:rPr>
              <a:t>EXCEPT </a:t>
            </a:r>
            <a:br>
              <a:rPr lang="en-US" sz="6000" b="1" dirty="0">
                <a:latin typeface="+mn-lt"/>
              </a:rPr>
            </a:br>
            <a:r>
              <a:rPr lang="en-US" sz="6000" b="1" dirty="0">
                <a:latin typeface="+mn-lt"/>
              </a:rPr>
              <a:t>Pruning</a:t>
            </a:r>
            <a:br>
              <a:rPr lang="en-US" dirty="0"/>
            </a:br>
            <a:endParaRPr lang="en-US" sz="48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6334C2-F73F-4B3B-A626-DD5F69DF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pink flower on a plant&#10;&#10;Description generated with very high confidence">
            <a:extLst>
              <a:ext uri="{FF2B5EF4-FFF2-40B4-BE49-F238E27FC236}">
                <a16:creationId xmlns:a16="http://schemas.microsoft.com/office/drawing/2014/main" id="{6BD075F4-1676-4763-9398-E5AB9BACF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4" r="5808" b="-2"/>
          <a:stretch/>
        </p:blipFill>
        <p:spPr>
          <a:xfrm>
            <a:off x="20" y="10"/>
            <a:ext cx="5234499" cy="621061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6499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pink flower on a plant&#10;&#10;Description generated with very high confidence">
            <a:extLst>
              <a:ext uri="{FF2B5EF4-FFF2-40B4-BE49-F238E27FC236}">
                <a16:creationId xmlns:a16="http://schemas.microsoft.com/office/drawing/2014/main" id="{93A1FAF7-CE91-4032-A244-8E1CC7BDDB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11" r="-1" b="26789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DCD15A-C808-45A8-8904-8013EEDF671F}"/>
              </a:ext>
            </a:extLst>
          </p:cNvPr>
          <p:cNvSpPr/>
          <p:nvPr/>
        </p:nvSpPr>
        <p:spPr>
          <a:xfrm>
            <a:off x="2468095" y="2125701"/>
            <a:ext cx="7637925" cy="1938992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0000"/>
                </a:highlight>
              </a:rPr>
              <a:t>Pruning Climbing Roses</a:t>
            </a:r>
          </a:p>
          <a:p>
            <a:pPr algn="ctr"/>
            <a:r>
              <a:rPr lang="en-US" sz="6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0000"/>
                </a:highlight>
              </a:rPr>
              <a:t>When and H</a:t>
            </a:r>
            <a:r>
              <a: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0000"/>
                </a:highlight>
              </a:rPr>
              <a:t>ow???</a:t>
            </a:r>
            <a:endParaRPr lang="en-US" sz="6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3995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314</Words>
  <Application>Microsoft Office PowerPoint</Application>
  <PresentationFormat>Widescreen</PresentationFormat>
  <Paragraphs>48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Brush Script MT</vt:lpstr>
      <vt:lpstr>Calibri</vt:lpstr>
      <vt:lpstr>Calibri Light</vt:lpstr>
      <vt:lpstr>French Script MT</vt:lpstr>
      <vt:lpstr>Office Theme</vt:lpstr>
      <vt:lpstr>Create Your Garden Dream with Climbing Roses</vt:lpstr>
      <vt:lpstr>PowerPoint Presentation</vt:lpstr>
      <vt:lpstr> They can provide a       backdrop  for      other garden     plants.  Stunning focal point. </vt:lpstr>
      <vt:lpstr>PowerPoint Presentation</vt:lpstr>
      <vt:lpstr> Depends on YOUR Garden                     Dream!    -Likes  -Formal or Cottage  -How much work?  -Start with a Plan  -Build on the Plan             with small projects </vt:lpstr>
      <vt:lpstr> Depends on YOUR Garden                     Dream!    -Large Flowering CL  -Tall Shrubs  -Miniature CL  -Ramblers  -Old Garden Roses </vt:lpstr>
      <vt:lpstr>PowerPoint Presentation</vt:lpstr>
      <vt:lpstr> The exact same needs as any other rose!  EXCEPT  Pruning </vt:lpstr>
      <vt:lpstr>PowerPoint Presentation</vt:lpstr>
      <vt:lpstr> Pruning depends on the           type of the rose.    -Large Flowering CL  -Tall Shrubs  -Miniature CL  -Ramblers  -Old Garden Roses </vt:lpstr>
      <vt:lpstr> Large Flowering CL and Shrubs - prune in spring.  Ramblers and OGRs - prune after the first bloom cycle. </vt:lpstr>
      <vt:lpstr> Main Canes: Structural portion of the plant. Go from ground to the top.  Lateral Canes: Shorter, thinner, come off the main canes and produce blooms.</vt:lpstr>
      <vt:lpstr> Prune Climbers two-three years after planting.  It is okay to remove dead, diseased or injured wood anytime.   Once established, prune climbers annually. </vt:lpstr>
      <vt:lpstr> Main canes can be cut off at the base to thin the bush.  The remaining main canes should never be cut back more than ¼ length.   Lateral canes can be pruned severely, 4 to 12- inches</vt:lpstr>
      <vt:lpstr>Lateral canes can be removed or pruned throughout the growing season.  Deadheading is the process of removing old or spent blooms.  Deadheading encourages repeat bloom. </vt:lpstr>
      <vt:lpstr>The secret to training Large flowering climbing roses is being able to gently position the main cane into a horizontal or 45-degree angle.  Easier when canes are flexible in the spring. 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Create Your Garden Dream with Climbing Roses</dc:title>
  <dc:creator>Linda Kimmel</dc:creator>
  <cp:lastModifiedBy>Linda Kimmel</cp:lastModifiedBy>
  <cp:revision>45</cp:revision>
  <dcterms:created xsi:type="dcterms:W3CDTF">2018-08-12T16:10:33Z</dcterms:created>
  <dcterms:modified xsi:type="dcterms:W3CDTF">2018-08-12T21:49:35Z</dcterms:modified>
</cp:coreProperties>
</file>