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89" r:id="rId2"/>
    <p:sldId id="256" r:id="rId3"/>
    <p:sldId id="257" r:id="rId4"/>
    <p:sldId id="258" r:id="rId5"/>
    <p:sldId id="265" r:id="rId6"/>
    <p:sldId id="261" r:id="rId7"/>
    <p:sldId id="263" r:id="rId8"/>
    <p:sldId id="264" r:id="rId9"/>
    <p:sldId id="266" r:id="rId10"/>
    <p:sldId id="267" r:id="rId11"/>
    <p:sldId id="269" r:id="rId12"/>
    <p:sldId id="273" r:id="rId13"/>
    <p:sldId id="274" r:id="rId14"/>
    <p:sldId id="271" r:id="rId15"/>
    <p:sldId id="275" r:id="rId16"/>
    <p:sldId id="276" r:id="rId17"/>
    <p:sldId id="270" r:id="rId18"/>
    <p:sldId id="268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87" r:id="rId31"/>
    <p:sldId id="291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6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27819-FDC6-4EE8-9687-57A30028915F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C1F8-EF63-4923-8E6F-E43184C0A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C1F8-EF63-4923-8E6F-E43184C0AF3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6DB3-1E80-4912-908D-92B0B0852C2A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D1A3-4D6E-4A7E-B792-09241524F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zinearticles.com/?Fight-Rose-Pests-With-Beneficial-Insects&amp;id=2367610" TargetMode="External"/><Relationship Id="rId3" Type="http://schemas.openxmlformats.org/officeDocument/2006/relationships/hyperlink" Target="http://www.rose-roses.com/problems/goodanimals.html" TargetMode="External"/><Relationship Id="rId7" Type="http://schemas.openxmlformats.org/officeDocument/2006/relationships/hyperlink" Target="http://www.allaboutrosegardening.com/Beneficial-Garden-Insect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ekendgardener.net/garden-pests/leafhopper-control-070907.htm" TargetMode="External"/><Relationship Id="rId5" Type="http://schemas.openxmlformats.org/officeDocument/2006/relationships/hyperlink" Target="http://gardenswag.com/2011/12/5-common-garden-insects-and-pests/" TargetMode="External"/><Relationship Id="rId10" Type="http://schemas.openxmlformats.org/officeDocument/2006/relationships/image" Target="../media/image67.wmf"/><Relationship Id="rId4" Type="http://schemas.openxmlformats.org/officeDocument/2006/relationships/hyperlink" Target="http://www.rose-roses.com/problems/badinsects.html" TargetMode="External"/><Relationship Id="rId9" Type="http://schemas.openxmlformats.org/officeDocument/2006/relationships/hyperlink" Target="http://www.fbmg.com/GardeningPages/LadyBeetl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/>
              <a:t>Kidz</a:t>
            </a:r>
            <a:r>
              <a:rPr lang="en-US" sz="4000" b="1" dirty="0" smtClean="0"/>
              <a:t> N’ Roses Presents</a:t>
            </a:r>
            <a:br>
              <a:rPr lang="en-US" sz="4000" b="1" dirty="0" smtClean="0"/>
            </a:br>
            <a:r>
              <a:rPr lang="en-US" sz="4000" b="1" dirty="0" smtClean="0"/>
              <a:t>The Good-The Bad and The </a:t>
            </a:r>
            <a:r>
              <a:rPr lang="en-US" sz="4000" b="1" dirty="0" err="1" smtClean="0"/>
              <a:t>Bugly</a:t>
            </a:r>
            <a:endParaRPr lang="en-US" sz="4000" b="1" dirty="0"/>
          </a:p>
        </p:txBody>
      </p:sp>
      <p:pic>
        <p:nvPicPr>
          <p:cNvPr id="5" name="Picture 4" descr="Kidznrose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670024" cy="2320559"/>
          </a:xfrm>
          <a:prstGeom prst="rect">
            <a:avLst/>
          </a:prstGeom>
        </p:spPr>
      </p:pic>
      <p:pic>
        <p:nvPicPr>
          <p:cNvPr id="6" name="Picture 5" descr="16912812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572000" cy="4572000"/>
          </a:xfrm>
          <a:prstGeom prst="rect">
            <a:avLst/>
          </a:prstGeom>
        </p:spPr>
      </p:pic>
      <p:pic>
        <p:nvPicPr>
          <p:cNvPr id="10" name="Content Placeholder 9" descr="im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01078" y="4114800"/>
            <a:ext cx="3357121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Meet the GOOD Guys</a:t>
            </a:r>
            <a:endParaRPr lang="en-US" b="1" dirty="0"/>
          </a:p>
        </p:txBody>
      </p:sp>
      <p:pic>
        <p:nvPicPr>
          <p:cNvPr id="4" name="Content Placeholder 3" descr="beneficial-insects lacew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1685925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adybu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962400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aying-mant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752600"/>
            <a:ext cx="1524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038600"/>
            <a:ext cx="1999973" cy="1681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95400" y="3581400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Lacewing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8674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601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Braconid</a:t>
            </a:r>
            <a:r>
              <a:rPr lang="en-US" b="1" dirty="0" smtClean="0"/>
              <a:t> Wasp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276600"/>
            <a:ext cx="161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Preying Mantis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58674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Lady Beetle</a:t>
            </a:r>
            <a:endParaRPr lang="en-US" b="1" dirty="0"/>
          </a:p>
        </p:txBody>
      </p:sp>
      <p:pic>
        <p:nvPicPr>
          <p:cNvPr id="15" name="Picture 14" descr="bracid wa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724400"/>
            <a:ext cx="240906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dult trichogramma was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1752600"/>
            <a:ext cx="2209800" cy="2066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0480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Trichogramma</a:t>
            </a:r>
            <a:r>
              <a:rPr lang="en-US" b="1" dirty="0" smtClean="0"/>
              <a:t> Wasp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Lady Bug Beetles do?</a:t>
            </a:r>
            <a:endParaRPr lang="en-US" b="1" dirty="0"/>
          </a:p>
        </p:txBody>
      </p:sp>
      <p:pic>
        <p:nvPicPr>
          <p:cNvPr id="6" name="Content Placeholder 5" descr="861_1360_thumb lady bug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057400"/>
            <a:ext cx="2622096" cy="3124200"/>
          </a:xfrm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962400" cy="41148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Predatory Lady Bug Beetles  are about ¼ inch in size. They are primarily known as  </a:t>
            </a:r>
            <a:r>
              <a:rPr lang="en-US" sz="2400" b="1" i="1" dirty="0" smtClean="0"/>
              <a:t>predators</a:t>
            </a:r>
            <a:r>
              <a:rPr lang="en-US" sz="2400" dirty="0" smtClean="0"/>
              <a:t> of aphids.</a:t>
            </a:r>
          </a:p>
          <a:p>
            <a:r>
              <a:rPr lang="en-US" sz="2400" dirty="0" smtClean="0"/>
              <a:t> During its full life cycle, a single adult Lady Beetle may devour more than </a:t>
            </a:r>
            <a:r>
              <a:rPr lang="en-US" sz="2400" b="1" dirty="0" smtClean="0"/>
              <a:t>5,000 </a:t>
            </a:r>
            <a:r>
              <a:rPr lang="en-US" sz="2400" dirty="0" smtClean="0"/>
              <a:t>aphids. </a:t>
            </a:r>
          </a:p>
          <a:p>
            <a:r>
              <a:rPr lang="en-US" sz="2400" dirty="0" smtClean="0"/>
              <a:t>Using pesticides in your rose garden will destroy these  Good Guys.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Lady Bug Beetles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1" y="5943600"/>
            <a:ext cx="4419599" cy="52322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Definition: Predatory-Living by preying upon other animals.</a:t>
            </a:r>
            <a:endParaRPr lang="en-US" sz="1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What do </a:t>
            </a:r>
            <a:r>
              <a:rPr lang="en-US" b="1" dirty="0" err="1" smtClean="0"/>
              <a:t>Trichogramma</a:t>
            </a:r>
            <a:r>
              <a:rPr lang="en-US" b="1" dirty="0" smtClean="0"/>
              <a:t> Wasps do?</a:t>
            </a:r>
            <a:endParaRPr lang="en-US" b="1" dirty="0"/>
          </a:p>
        </p:txBody>
      </p:sp>
      <p:pic>
        <p:nvPicPr>
          <p:cNvPr id="5" name="Content Placeholder 4" descr="Trichogramma wasp laying eggs in a pests egg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687082"/>
            <a:ext cx="3809999" cy="4180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These wasps serve double duty as defenders for roses.</a:t>
            </a:r>
          </a:p>
          <a:p>
            <a:r>
              <a:rPr lang="en-US" sz="2000" dirty="0" smtClean="0"/>
              <a:t>They work as *</a:t>
            </a:r>
            <a:r>
              <a:rPr lang="en-US" sz="2000" b="1" i="1" dirty="0" smtClean="0"/>
              <a:t>pollinators</a:t>
            </a:r>
            <a:r>
              <a:rPr lang="en-US" sz="2000" dirty="0" smtClean="0"/>
              <a:t>, which  helps promote more blooms.</a:t>
            </a:r>
          </a:p>
          <a:p>
            <a:r>
              <a:rPr lang="en-US" sz="2000" dirty="0" smtClean="0"/>
              <a:t>They prey on the </a:t>
            </a:r>
            <a:r>
              <a:rPr lang="en-US" sz="2000" i="1" dirty="0" smtClean="0"/>
              <a:t>eggs</a:t>
            </a:r>
            <a:r>
              <a:rPr lang="en-US" sz="2000" dirty="0" smtClean="0"/>
              <a:t> of more than 200 worm-type pests.</a:t>
            </a:r>
          </a:p>
          <a:p>
            <a:r>
              <a:rPr lang="en-US" sz="2000" dirty="0" smtClean="0"/>
              <a:t>The wasp lays its eggs inside the pest’s eggs, killing the eggs as they hatch.</a:t>
            </a:r>
          </a:p>
          <a:p>
            <a:r>
              <a:rPr lang="en-US" sz="2000" dirty="0" smtClean="0"/>
              <a:t>They are very effective at killing borers and moth caterpillars.</a:t>
            </a:r>
          </a:p>
          <a:p>
            <a:r>
              <a:rPr lang="en-US" sz="2000" dirty="0" smtClean="0"/>
              <a:t>As soon as these wasps mature they fly off in search off more eggs to invade.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Trichogramma</a:t>
            </a:r>
            <a:r>
              <a:rPr lang="en-US" b="1" dirty="0" smtClean="0"/>
              <a:t> Wasp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943600"/>
            <a:ext cx="3810000" cy="738664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*Definition: Pollinators are insects or other agents that transfer pollen from one plant to another.</a:t>
            </a:r>
            <a:endParaRPr lang="en-US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</a:t>
            </a:r>
            <a:r>
              <a:rPr lang="en-US" b="1" dirty="0" err="1" smtClean="0"/>
              <a:t>Braconid</a:t>
            </a:r>
            <a:r>
              <a:rPr lang="en-US" b="1" dirty="0" smtClean="0"/>
              <a:t> Wasps do?</a:t>
            </a:r>
            <a:endParaRPr lang="en-US" b="1" dirty="0"/>
          </a:p>
        </p:txBody>
      </p:sp>
      <p:pic>
        <p:nvPicPr>
          <p:cNvPr id="5" name="Content Placeholder 4" descr="Aphid receives the egg of a braconid was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399" y="1752600"/>
            <a:ext cx="4132602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657600" cy="4114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These wasps are ½ inch or less in size.</a:t>
            </a:r>
          </a:p>
          <a:p>
            <a:r>
              <a:rPr lang="en-US" dirty="0" smtClean="0"/>
              <a:t>They are </a:t>
            </a:r>
            <a:r>
              <a:rPr lang="en-US" b="1" i="1" dirty="0" smtClean="0"/>
              <a:t>*parasitic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lay their eggs inside the body of other pests.</a:t>
            </a:r>
          </a:p>
          <a:p>
            <a:r>
              <a:rPr lang="en-US" dirty="0" smtClean="0"/>
              <a:t>They attack corn borers, sawflies and all sort of larval pests.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Braconid</a:t>
            </a:r>
            <a:r>
              <a:rPr lang="en-US" sz="1600" b="1" dirty="0" smtClean="0"/>
              <a:t> Wasp Laying  an Egg Inside an Aphid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791200"/>
            <a:ext cx="3733800" cy="738664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*Definition: Relationship between two organisms in which one obtains benefit at the expense of the other</a:t>
            </a:r>
            <a:endParaRPr lang="en-US" sz="1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Lacewings do?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Lacewing larvae are active predators. They have well developed legs. </a:t>
            </a:r>
          </a:p>
          <a:p>
            <a:r>
              <a:rPr lang="en-US" sz="2000" dirty="0" smtClean="0"/>
              <a:t>They also have large pincers with which </a:t>
            </a:r>
            <a:r>
              <a:rPr lang="en-US" sz="2000" smtClean="0"/>
              <a:t>they use to </a:t>
            </a:r>
            <a:r>
              <a:rPr lang="en-US" sz="2000" dirty="0" smtClean="0"/>
              <a:t>suck the body fluids from their prey.</a:t>
            </a:r>
          </a:p>
          <a:p>
            <a:r>
              <a:rPr lang="en-US" sz="2000" dirty="0" smtClean="0"/>
              <a:t>They love to feast on </a:t>
            </a:r>
            <a:r>
              <a:rPr lang="en-US" sz="2000" dirty="0" err="1" smtClean="0"/>
              <a:t>Thrips</a:t>
            </a:r>
            <a:r>
              <a:rPr lang="en-US" sz="2000" dirty="0" smtClean="0"/>
              <a:t>, the eggs of Leaf Hoppers, and Spider Mites.</a:t>
            </a:r>
          </a:p>
          <a:p>
            <a:r>
              <a:rPr lang="en-US" sz="2000" dirty="0" smtClean="0"/>
              <a:t>The larvae are sometimes called </a:t>
            </a:r>
            <a:r>
              <a:rPr lang="en-US" sz="2000" b="1" i="1" dirty="0" smtClean="0"/>
              <a:t>Aphid Lions</a:t>
            </a:r>
            <a:r>
              <a:rPr lang="en-US" sz="2000" dirty="0" smtClean="0"/>
              <a:t>. They can eat between 100-600 aphids each as they mature.</a:t>
            </a:r>
          </a:p>
          <a:p>
            <a:r>
              <a:rPr lang="en-US" sz="2000" dirty="0" smtClean="0"/>
              <a:t>Lacewing adults feed on nectar and pollen.</a:t>
            </a:r>
            <a:endParaRPr lang="en-US" sz="2000" dirty="0"/>
          </a:p>
        </p:txBody>
      </p:sp>
      <p:pic>
        <p:nvPicPr>
          <p:cNvPr id="7" name="Content Placeholder 6" descr="gree lacewing larva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752602"/>
            <a:ext cx="2286000" cy="201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reen lacew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1" y="4419600"/>
            <a:ext cx="2438400" cy="1631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1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 Lacewing Larvae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1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 Lacewing  Adult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6096000"/>
            <a:ext cx="4114800" cy="738664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/>
              <a:t>*Definition: Pincers  are an organ or pair of organs resembling a tool for gripping and holding tight.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Bees do?</a:t>
            </a:r>
            <a:endParaRPr lang="en-US" b="1" dirty="0"/>
          </a:p>
        </p:txBody>
      </p:sp>
      <p:pic>
        <p:nvPicPr>
          <p:cNvPr id="5" name="Content Placeholder 4" descr="Roses Rock! Pilot (9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Bees love to fly from flower to flower.</a:t>
            </a:r>
          </a:p>
          <a:p>
            <a:r>
              <a:rPr lang="en-US" dirty="0" smtClean="0"/>
              <a:t>They carry pollen on their bodies and feet.</a:t>
            </a:r>
          </a:p>
          <a:p>
            <a:r>
              <a:rPr lang="en-US" dirty="0" smtClean="0"/>
              <a:t>Cross-Pollination  encourages production of blooms in your roses and other flowering plants.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943600"/>
            <a:ext cx="28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Bee on a Fourth of July Rose</a:t>
            </a:r>
            <a:endParaRPr lang="en-US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Preying Mantis do?</a:t>
            </a:r>
            <a:endParaRPr lang="en-US" b="1" dirty="0"/>
          </a:p>
        </p:txBody>
      </p:sp>
      <p:pic>
        <p:nvPicPr>
          <p:cNvPr id="5" name="Content Placeholder 4" descr="preying manti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399"/>
            <a:ext cx="3276600" cy="327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The  Preying Mantis has a stick-like body and a huge appetite!</a:t>
            </a:r>
          </a:p>
          <a:p>
            <a:r>
              <a:rPr lang="en-US" b="1" dirty="0" smtClean="0"/>
              <a:t>It is a predator.</a:t>
            </a:r>
          </a:p>
          <a:p>
            <a:r>
              <a:rPr lang="en-US" b="1" dirty="0" smtClean="0"/>
              <a:t>It will eat any insect that walks, crawls or flies in the garden.</a:t>
            </a:r>
          </a:p>
          <a:p>
            <a:r>
              <a:rPr lang="en-US" b="1" dirty="0" smtClean="0"/>
              <a:t>Most gardens have enough insects to keep a Preying Mantis well fed.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3810000" cy="36933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Preying  Mantis  Eating a Grasshopper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How to Attract Beneficial Bugs to Your Roses (and your garden)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Beneficial Bugs need a consistent food source, especially nectar and pollen, water, and shelter.</a:t>
            </a:r>
          </a:p>
          <a:p>
            <a:pPr>
              <a:buNone/>
            </a:pPr>
            <a:r>
              <a:rPr lang="en-US" sz="2400" dirty="0" smtClean="0"/>
              <a:t>     Plant flowers in your garden that will feed the Beneficial Bugs like;</a:t>
            </a:r>
            <a:endParaRPr lang="en-US" sz="2400" dirty="0"/>
          </a:p>
        </p:txBody>
      </p:sp>
      <p:pic>
        <p:nvPicPr>
          <p:cNvPr id="7" name="Picture 6" descr="marig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200400"/>
            <a:ext cx="1831157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n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800600"/>
            <a:ext cx="2057400" cy="1541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yar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5105400"/>
            <a:ext cx="1676400" cy="127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zin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109470"/>
            <a:ext cx="1905000" cy="2862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007-06-26-dais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6264" y="2895601"/>
            <a:ext cx="1858535" cy="137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30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Marigold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6488668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Yarrow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6019800"/>
            <a:ext cx="76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Zinnia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Daisy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6488668"/>
            <a:ext cx="207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Sunflower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Meet the BAD Guys</a:t>
            </a:r>
            <a:endParaRPr lang="en-US" b="1" dirty="0"/>
          </a:p>
        </p:txBody>
      </p:sp>
      <p:pic>
        <p:nvPicPr>
          <p:cNvPr id="4" name="Content Placeholder 3" descr="japanese bee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6637" y="1752600"/>
            <a:ext cx="1525964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hi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2362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arge rose sawf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752600"/>
            <a:ext cx="212598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rips 1m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1313" y="4648201"/>
            <a:ext cx="193288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se cane bor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800600"/>
            <a:ext cx="199103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41910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Aphids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6172200"/>
            <a:ext cx="7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Thrips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89560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Japanese Beetle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6172200"/>
            <a:ext cx="175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Rose Cane Borer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200400"/>
            <a:ext cx="97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Sawflies</a:t>
            </a:r>
            <a:endParaRPr lang="en-US" b="1" dirty="0"/>
          </a:p>
        </p:txBody>
      </p:sp>
      <p:pic>
        <p:nvPicPr>
          <p:cNvPr id="14" name="Picture 13" descr="rose leaf hopp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4114800"/>
            <a:ext cx="1371600" cy="1962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14cecidomyiid-adults-rosemid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70934" y="3276600"/>
            <a:ext cx="1667866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191000" y="4267200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Rose Midge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6172200"/>
            <a:ext cx="18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Rose Leaf Hopper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Aphids do?</a:t>
            </a:r>
            <a:endParaRPr lang="en-US" b="1" dirty="0"/>
          </a:p>
        </p:txBody>
      </p:sp>
      <p:pic>
        <p:nvPicPr>
          <p:cNvPr id="7" name="Content Placeholder 6" descr="aphid infested red rosebu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199"/>
            <a:ext cx="3733800" cy="422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Aphids puncture the soft tissue of a rose or garden plant and suck out the juices.</a:t>
            </a:r>
          </a:p>
          <a:p>
            <a:r>
              <a:rPr lang="en-US" sz="2400" dirty="0" smtClean="0"/>
              <a:t>Severe infestations will cause leaves to curl up and die.</a:t>
            </a:r>
          </a:p>
          <a:p>
            <a:r>
              <a:rPr lang="en-US" sz="2400" dirty="0" smtClean="0"/>
              <a:t>As they feed, aphids excrete a sticky substance that attracts ants and can cause mold or fungus to grow over time.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Aphids  Eating on a Rose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248400"/>
            <a:ext cx="4191000" cy="52322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/>
              <a:t>*Infestation </a:t>
            </a:r>
            <a:r>
              <a:rPr lang="en-US" sz="1400" dirty="0" smtClean="0"/>
              <a:t>-Trouble or disturb frequently in large numbers.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286000"/>
          </a:xfrm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Good-The Bad and  the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Bugly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Who’s  Bugging  Your Roses?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artoon lady b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895600"/>
            <a:ext cx="18669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Leota Stevens\AppData\Local\Microsoft\Windows\Temporary Internet Files\Content.IE5\V0I04XQJ\MP900390493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62600" y="3124200"/>
            <a:ext cx="146804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Leota Stevens\AppData\Local\Microsoft\Windows\Temporary Internet Files\Content.IE5\V0I04XQJ\MP900390493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124200"/>
            <a:ext cx="146804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</a:t>
            </a:r>
            <a:r>
              <a:rPr lang="en-US" b="1" dirty="0" err="1" smtClean="0"/>
              <a:t>Thrips</a:t>
            </a:r>
            <a:r>
              <a:rPr lang="en-US" b="1" dirty="0" smtClean="0"/>
              <a:t> do?</a:t>
            </a:r>
            <a:endParaRPr lang="en-US" b="1" dirty="0"/>
          </a:p>
        </p:txBody>
      </p:sp>
      <p:pic>
        <p:nvPicPr>
          <p:cNvPr id="5" name="Content Placeholder 4" descr="rose damaged by chili thri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2667000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Thrips</a:t>
            </a:r>
            <a:r>
              <a:rPr lang="en-US" dirty="0" smtClean="0"/>
              <a:t> often choose  rose buds that are just ready to open.</a:t>
            </a:r>
          </a:p>
          <a:p>
            <a:r>
              <a:rPr lang="en-US" dirty="0" smtClean="0"/>
              <a:t>They either keep the bud from opening or distort the rose blossom once it opens.</a:t>
            </a:r>
          </a:p>
          <a:p>
            <a:r>
              <a:rPr lang="en-US" dirty="0" smtClean="0"/>
              <a:t>They create yellowish, brownish, white or black lines and spots.</a:t>
            </a:r>
          </a:p>
          <a:p>
            <a:endParaRPr lang="en-US" dirty="0"/>
          </a:p>
        </p:txBody>
      </p:sp>
      <p:pic>
        <p:nvPicPr>
          <p:cNvPr id="8" name="Picture 7" descr="thrips on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3886200"/>
            <a:ext cx="327258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Sawflies do?</a:t>
            </a:r>
            <a:endParaRPr lang="en-US" b="1" dirty="0"/>
          </a:p>
        </p:txBody>
      </p:sp>
      <p:pic>
        <p:nvPicPr>
          <p:cNvPr id="9" name="Content Placeholder 8" descr="rose slu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2625" y="2029028"/>
            <a:ext cx="4190998" cy="333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 Sawflies are a small non-stinging type of wasp.</a:t>
            </a:r>
          </a:p>
          <a:p>
            <a:r>
              <a:rPr lang="en-US" dirty="0" smtClean="0"/>
              <a:t>The adults are not a problem, but their larvae are.</a:t>
            </a:r>
          </a:p>
          <a:p>
            <a:r>
              <a:rPr lang="en-US" dirty="0" smtClean="0"/>
              <a:t>The larvae are called </a:t>
            </a:r>
            <a:r>
              <a:rPr lang="en-US" b="1" i="1" dirty="0" smtClean="0"/>
              <a:t>Rose Slugs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eat the rose leaf from the underside.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b="1" dirty="0" smtClean="0"/>
              <a:t>What do Rose Leaf Hoppers do?</a:t>
            </a:r>
            <a:endParaRPr lang="en-US" b="1" dirty="0"/>
          </a:p>
        </p:txBody>
      </p:sp>
      <p:pic>
        <p:nvPicPr>
          <p:cNvPr id="5" name="Content Placeholder 4" descr="rose leafhopper damage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3657600" cy="435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Rose Leaf Hopper feeds on the underside of the rose leaves.</a:t>
            </a:r>
          </a:p>
          <a:p>
            <a:r>
              <a:rPr lang="en-US" dirty="0" smtClean="0"/>
              <a:t>They can cause extensive damage and make the leaves fall off.</a:t>
            </a:r>
          </a:p>
          <a:p>
            <a:r>
              <a:rPr lang="en-US" dirty="0" smtClean="0"/>
              <a:t>Their piercing- sucking mouthparts drain the plant juices causing curling and discoloration of the leaves.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Japanese Beetles do?</a:t>
            </a:r>
            <a:endParaRPr lang="en-US" b="1" dirty="0"/>
          </a:p>
        </p:txBody>
      </p:sp>
      <p:pic>
        <p:nvPicPr>
          <p:cNvPr id="5" name="Content Placeholder 4" descr="japanese-beetles-contr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8801"/>
            <a:ext cx="3276600" cy="3469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Japanese beetles can eat entire roses and their leaves.</a:t>
            </a:r>
          </a:p>
          <a:p>
            <a:r>
              <a:rPr lang="en-US" dirty="0" smtClean="0"/>
              <a:t>They especially love the paler colored blooms.</a:t>
            </a:r>
          </a:p>
          <a:p>
            <a:r>
              <a:rPr lang="en-US" dirty="0" smtClean="0"/>
              <a:t>They do not kill the rose bush but they do great damage.</a:t>
            </a:r>
          </a:p>
          <a:p>
            <a:r>
              <a:rPr lang="en-US" dirty="0" smtClean="0"/>
              <a:t>They usually eat the rose from the top down.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3657600" cy="369332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Japanese Beetles Devouring a Rose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does a Rose Midge do?</a:t>
            </a:r>
            <a:endParaRPr lang="en-US" b="1" dirty="0"/>
          </a:p>
        </p:txBody>
      </p:sp>
      <p:pic>
        <p:nvPicPr>
          <p:cNvPr id="5" name="Content Placeholder 4" descr="rose midge damag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2286000" cy="2603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Rose Midge is very tiny and feeds on the tender new growth and buds of roses.</a:t>
            </a:r>
          </a:p>
          <a:p>
            <a:r>
              <a:rPr lang="en-US" dirty="0" smtClean="0"/>
              <a:t>The females lay their eggs inside the sepals of flower buds and rose tips.</a:t>
            </a:r>
          </a:p>
          <a:p>
            <a:r>
              <a:rPr lang="en-US" dirty="0" smtClean="0"/>
              <a:t> The larvae then hatch and damage the buds and tips. </a:t>
            </a:r>
          </a:p>
          <a:p>
            <a:r>
              <a:rPr lang="en-US" dirty="0" smtClean="0"/>
              <a:t>When they leave the buds and tips wither, blacken and die.</a:t>
            </a:r>
            <a:endParaRPr lang="en-US" dirty="0"/>
          </a:p>
        </p:txBody>
      </p:sp>
      <p:pic>
        <p:nvPicPr>
          <p:cNvPr id="8" name="Picture 7" descr="rose mid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572000"/>
            <a:ext cx="26955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38600" y="6019800"/>
            <a:ext cx="4876800" cy="73866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Definition: Sepal</a:t>
            </a:r>
            <a:r>
              <a:rPr lang="en-US" sz="1400" dirty="0" smtClean="0"/>
              <a:t> - </a:t>
            </a:r>
            <a:r>
              <a:rPr lang="en-US" sz="1400" b="1" dirty="0" smtClean="0"/>
              <a:t>One of the leaf-like parts that make up the calyx of a flower. They are usually green and cover the un-opened bud.</a:t>
            </a:r>
            <a:endParaRPr lang="en-US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What do Rose Cane Borers do?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Cane Borers are the larvae of Sawflies, Carpenter Bees, and some wasps.</a:t>
            </a:r>
          </a:p>
          <a:p>
            <a:r>
              <a:rPr lang="en-US" dirty="0" smtClean="0"/>
              <a:t>These pests lay their eggs on the freshly pruned stems of roses in late spring or early summer.</a:t>
            </a:r>
          </a:p>
          <a:p>
            <a:r>
              <a:rPr lang="en-US" dirty="0" smtClean="0"/>
              <a:t>The eggs hatch and the larvae bore and eat their way into the center of the plant down the length of the cane.</a:t>
            </a:r>
          </a:p>
          <a:p>
            <a:r>
              <a:rPr lang="en-US" dirty="0" smtClean="0"/>
              <a:t>This can kill the cane as far as the borer goes.</a:t>
            </a:r>
          </a:p>
        </p:txBody>
      </p:sp>
      <p:pic>
        <p:nvPicPr>
          <p:cNvPr id="7" name="Content Placeholder 6" descr="rose cane borer da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68901"/>
            <a:ext cx="3200400" cy="430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Damage by Rose Cane Borer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019800"/>
            <a:ext cx="4343400" cy="5847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/>
              <a:t>*Definition: Larvae </a:t>
            </a:r>
            <a:r>
              <a:rPr lang="en-US" sz="1400" dirty="0" smtClean="0"/>
              <a:t>-</a:t>
            </a:r>
            <a:r>
              <a:rPr lang="en-US" sz="1400" b="1" dirty="0" smtClean="0"/>
              <a:t>The wormlike early form of an insect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How do You Help the GOOD Guys Control the BAD Guys- Without Harsh Chemicals?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Aphids</a:t>
            </a:r>
            <a:r>
              <a:rPr lang="en-US" sz="2400" dirty="0" smtClean="0"/>
              <a:t>- A blast of water from the garden hose every morning can help remove aphid infestations. You must do this every day until they are gone.</a:t>
            </a:r>
          </a:p>
          <a:p>
            <a:r>
              <a:rPr lang="en-US" sz="2800" b="1" dirty="0" err="1" smtClean="0"/>
              <a:t>Thrips</a:t>
            </a:r>
            <a:r>
              <a:rPr lang="en-US" sz="2400" dirty="0" smtClean="0"/>
              <a:t>- Cut off (and remove from the garden) any infected buds as soon as you see any evidence of </a:t>
            </a:r>
            <a:r>
              <a:rPr lang="en-US" sz="2400" dirty="0" err="1" smtClean="0"/>
              <a:t>thrips</a:t>
            </a:r>
            <a:r>
              <a:rPr lang="en-US" sz="2400" dirty="0" smtClean="0"/>
              <a:t>.</a:t>
            </a:r>
          </a:p>
          <a:p>
            <a:r>
              <a:rPr lang="en-US" sz="2800" b="1" dirty="0" smtClean="0"/>
              <a:t>Sawfly Larvae</a:t>
            </a:r>
            <a:r>
              <a:rPr lang="en-US" sz="2400" dirty="0" smtClean="0"/>
              <a:t>- Pull off all infested leaves and smash the larvae-throw the leaves and squished insects in the trash can.</a:t>
            </a:r>
          </a:p>
          <a:p>
            <a:r>
              <a:rPr lang="en-US" sz="2800" b="1" dirty="0" smtClean="0"/>
              <a:t>Japanese Beetles</a:t>
            </a:r>
            <a:r>
              <a:rPr lang="en-US" sz="2400" dirty="0" smtClean="0"/>
              <a:t>-Early in the morning or late in the evening shake or pick the beetles off the bush and drop them into a bucket of soapy water. It will kill them!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How do You Help the GOOD Guys Control the BAD Guys-Without Harsh Chemicals?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smtClean="0"/>
              <a:t>Rose Midge</a:t>
            </a:r>
            <a:r>
              <a:rPr lang="en-US" dirty="0" smtClean="0"/>
              <a:t>- </a:t>
            </a:r>
            <a:r>
              <a:rPr lang="en-US" sz="2400" dirty="0" smtClean="0"/>
              <a:t>Use an insecticidal soap like “SAFER” under parental supervision and according to package instructions.</a:t>
            </a:r>
          </a:p>
          <a:p>
            <a:r>
              <a:rPr lang="en-US" sz="2800" b="1" dirty="0" smtClean="0"/>
              <a:t>Rose Cane Borers</a:t>
            </a:r>
            <a:r>
              <a:rPr lang="en-US" sz="2400" dirty="0" smtClean="0"/>
              <a:t>-If you notice a small hole in the center of a pruned cane, you probably have cane borers. Prune the bush just below the area of damage and apply a little Elmer’s Glue to the cut. Try planting Garlic in your rose garden. It has been known to help repel these pests.</a:t>
            </a:r>
          </a:p>
          <a:p>
            <a:r>
              <a:rPr lang="en-US" sz="2800" b="1" dirty="0" smtClean="0"/>
              <a:t>Rose Leaf Hoppers</a:t>
            </a:r>
            <a:r>
              <a:rPr lang="en-US" sz="2400" dirty="0" smtClean="0"/>
              <a:t>- Wash nymphs from plant with a strong blast of water. As with the Rose Midge, you may need to use an insecticidal soap.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Helpful Tip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To improve the effectiveness of an insecticidal soap, mix 1 Tablespoon (15 ml) of </a:t>
            </a:r>
            <a:r>
              <a:rPr lang="en-US" sz="2400" b="1" i="1" dirty="0" smtClean="0"/>
              <a:t>isopropyl alcohol </a:t>
            </a:r>
            <a:r>
              <a:rPr lang="en-US" sz="2400" dirty="0" smtClean="0"/>
              <a:t>to 1 quart of the spray. This addition helps the soap to penetrate the insects outer shell.</a:t>
            </a:r>
            <a:endParaRPr lang="en-US" sz="2400" dirty="0"/>
          </a:p>
        </p:txBody>
      </p:sp>
      <p:pic>
        <p:nvPicPr>
          <p:cNvPr id="4" name="Picture 3" descr="cartoon dead 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191000"/>
            <a:ext cx="1447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sopropyl alcoh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505200"/>
            <a:ext cx="1066800" cy="2412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afer insecticidal so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lus 6"/>
          <p:cNvSpPr/>
          <p:nvPr/>
        </p:nvSpPr>
        <p:spPr>
          <a:xfrm>
            <a:off x="2895600" y="42672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410200" y="43434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8684403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It is Important to Know That Insecticidal Soap Will Kill Both Beneficial and Harmful Insects</a:t>
            </a:r>
            <a:endParaRPr lang="en-US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LOOK… Before You Spray!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If you see signs of “The Bad” bugs in your garden take a few days before you decide to use insecticidal soap. </a:t>
            </a:r>
          </a:p>
          <a:p>
            <a:r>
              <a:rPr lang="en-US" b="1" dirty="0" smtClean="0"/>
              <a:t>Use that time and a strong magnifying glass to look for The Good Bugs…give them a chance to do their job.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9" name="Picture 5" descr="C:\Users\Leota Stevens\AppData\Local\Microsoft\Windows\Temporary Internet Files\Content.IE5\DZX458KG\MC900437797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697" y="2438399"/>
            <a:ext cx="3965303" cy="35646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r>
              <a:rPr lang="en-US" b="1" dirty="0" smtClean="0"/>
              <a:t>Most People Love Roses</a:t>
            </a:r>
            <a:endParaRPr lang="en-US" b="1" dirty="0"/>
          </a:p>
        </p:txBody>
      </p:sp>
      <p:pic>
        <p:nvPicPr>
          <p:cNvPr id="12" name="Content Placeholder 11" descr="Terry's pictures 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A Balanced Rose Garden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b="1" i="1" dirty="0" smtClean="0"/>
              <a:t>REMEMBER</a:t>
            </a:r>
            <a:r>
              <a:rPr lang="en-US" dirty="0" smtClean="0"/>
              <a:t>: </a:t>
            </a:r>
            <a:r>
              <a:rPr lang="en-US" sz="2000" dirty="0" smtClean="0"/>
              <a:t>By encouraging </a:t>
            </a:r>
            <a:r>
              <a:rPr lang="en-US" sz="2000" b="1" i="1" dirty="0" smtClean="0"/>
              <a:t>GOOD Bugs </a:t>
            </a:r>
            <a:r>
              <a:rPr lang="en-US" sz="2000" dirty="0" smtClean="0"/>
              <a:t>to live in your garden you can keep most insect pest populations at a minimum. This is an environmentally friendly way of controlling many garden pests.</a:t>
            </a:r>
          </a:p>
          <a:p>
            <a:r>
              <a:rPr lang="en-US" sz="2000" dirty="0" smtClean="0"/>
              <a:t>Avoid using toxic pesticides. They kill the beneficial insects as well as garden pests.</a:t>
            </a:r>
          </a:p>
          <a:p>
            <a:r>
              <a:rPr lang="en-US" sz="2000" dirty="0" smtClean="0"/>
              <a:t>Help the </a:t>
            </a:r>
            <a:r>
              <a:rPr lang="en-US" sz="2000" b="1" i="1" dirty="0" smtClean="0"/>
              <a:t>GOOD Bugs  </a:t>
            </a:r>
            <a:r>
              <a:rPr lang="en-US" sz="2000" dirty="0" smtClean="0"/>
              <a:t>defeat the </a:t>
            </a:r>
            <a:r>
              <a:rPr lang="en-US" sz="2000" b="1" i="1" dirty="0" smtClean="0"/>
              <a:t>BAD Bugs </a:t>
            </a:r>
            <a:r>
              <a:rPr lang="en-US" sz="2000" dirty="0" smtClean="0"/>
              <a:t>by watching for signs of pests in your roses. Use the techniques we have discussed for pest control such as water-blasting, “picking and squishing”, and only when it’s really needed, use insecticidal soap.</a:t>
            </a:r>
            <a:endParaRPr lang="en-US" sz="2000" dirty="0"/>
          </a:p>
        </p:txBody>
      </p:sp>
      <p:pic>
        <p:nvPicPr>
          <p:cNvPr id="5" name="Picture 4" descr="This Garden is Buzz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800600"/>
            <a:ext cx="1752600" cy="1890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We Hope You Had a Great Time Leaning About The Good, The Bad  and The </a:t>
            </a:r>
            <a:r>
              <a:rPr lang="en-US" sz="3600" b="1" dirty="0" err="1" smtClean="0"/>
              <a:t>Bugly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2051" name="Picture 3" descr="C:\Users\Leota Stevens\AppData\Local\Microsoft\Windows\Temporary Internet Files\Content.IE5\AOE6RQ0N\MC9004417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1905000" cy="1905000"/>
          </a:xfrm>
          <a:prstGeom prst="rect">
            <a:avLst/>
          </a:prstGeom>
          <a:noFill/>
        </p:spPr>
      </p:pic>
      <p:pic>
        <p:nvPicPr>
          <p:cNvPr id="2052" name="Picture 4" descr="C:\Users\Leota Stevens\AppData\Local\Microsoft\Windows\Temporary Internet Files\Content.IE5\1SFJPB69\MC9004281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2400"/>
            <a:ext cx="1851025" cy="1625600"/>
          </a:xfrm>
          <a:prstGeom prst="rect">
            <a:avLst/>
          </a:prstGeom>
          <a:noFill/>
        </p:spPr>
      </p:pic>
      <p:pic>
        <p:nvPicPr>
          <p:cNvPr id="2053" name="Picture 5" descr="C:\Users\Leota Stevens\AppData\Local\Microsoft\Windows\Temporary Internet Files\Content.IE5\DZX458KG\MC900428183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032375"/>
            <a:ext cx="1241425" cy="1825625"/>
          </a:xfrm>
          <a:prstGeom prst="rect">
            <a:avLst/>
          </a:prstGeom>
          <a:noFill/>
        </p:spPr>
      </p:pic>
      <p:pic>
        <p:nvPicPr>
          <p:cNvPr id="2054" name="Picture 6" descr="C:\Users\Leota Stevens\AppData\Local\Microsoft\Windows\Temporary Internet Files\Content.IE5\1SFJPB69\MC9004281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32400"/>
            <a:ext cx="1981200" cy="1625600"/>
          </a:xfrm>
          <a:prstGeom prst="rect">
            <a:avLst/>
          </a:prstGeom>
          <a:noFill/>
        </p:spPr>
      </p:pic>
      <p:pic>
        <p:nvPicPr>
          <p:cNvPr id="2055" name="Picture 7" descr="C:\Users\Leota Stevens\AppData\Local\Microsoft\Windows\Temporary Internet Files\Content.IE5\1SFJPB69\MC90042817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32400"/>
            <a:ext cx="1851025" cy="1625600"/>
          </a:xfrm>
          <a:prstGeom prst="rect">
            <a:avLst/>
          </a:prstGeom>
          <a:noFill/>
        </p:spPr>
      </p:pic>
      <p:pic>
        <p:nvPicPr>
          <p:cNvPr id="2056" name="Picture 8" descr="C:\Users\Leota Stevens\AppData\Local\Microsoft\Windows\Temporary Internet Files\Content.IE5\DZX458KG\MC900428183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32375"/>
            <a:ext cx="1241425" cy="1825625"/>
          </a:xfrm>
          <a:prstGeom prst="rect">
            <a:avLst/>
          </a:prstGeom>
          <a:noFill/>
        </p:spPr>
      </p:pic>
      <p:pic>
        <p:nvPicPr>
          <p:cNvPr id="2057" name="Picture 9" descr="C:\Users\Leota Stevens\AppData\Local\Microsoft\Windows\Temporary Internet Files\Content.IE5\1SFJPB69\MC9004281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5232400"/>
            <a:ext cx="1981200" cy="1625600"/>
          </a:xfrm>
          <a:prstGeom prst="rect">
            <a:avLst/>
          </a:prstGeom>
          <a:noFill/>
        </p:spPr>
      </p:pic>
      <p:pic>
        <p:nvPicPr>
          <p:cNvPr id="2058" name="Picture 10" descr="C:\Users\Leota Stevens\AppData\Local\Microsoft\Windows\Temporary Internet Files\Content.IE5\E5IY4JSK\MC9004300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23731">
            <a:off x="2528444" y="2028851"/>
            <a:ext cx="2383818" cy="2867958"/>
          </a:xfrm>
          <a:prstGeom prst="rect">
            <a:avLst/>
          </a:prstGeom>
          <a:noFill/>
        </p:spPr>
      </p:pic>
      <p:sp>
        <p:nvSpPr>
          <p:cNvPr id="15" name="Oval Callout 14"/>
          <p:cNvSpPr/>
          <p:nvPr/>
        </p:nvSpPr>
        <p:spPr>
          <a:xfrm rot="935129">
            <a:off x="4285943" y="1745472"/>
            <a:ext cx="1925341" cy="114692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7821">
            <a:off x="4394978" y="2037845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SCRAM!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Kidz</a:t>
            </a:r>
            <a:r>
              <a:rPr lang="en-US" b="1" dirty="0" smtClean="0"/>
              <a:t> N’ Roses Wishes to Thank the Following Sources: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/>
              <a:t>Bob Bauer, “Good Insects and Animals For Roses”</a:t>
            </a:r>
          </a:p>
          <a:p>
            <a:pPr>
              <a:buNone/>
            </a:pP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0070C0"/>
                </a:solidFill>
                <a:hlinkClick r:id="rId3"/>
              </a:rPr>
              <a:t>http://www.rose-roses.com/problems/goodanimals.html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1200" b="1" dirty="0" smtClean="0"/>
              <a:t>Bob Bauer, “Bad Insects”</a:t>
            </a:r>
          </a:p>
          <a:p>
            <a:pPr>
              <a:buNone/>
            </a:pPr>
            <a:r>
              <a:rPr lang="en-US" sz="1200" b="1" dirty="0" smtClean="0">
                <a:hlinkClick r:id="rId4"/>
              </a:rPr>
              <a:t>http://www.rose-roses.com/problems/badinsects.html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err="1" smtClean="0"/>
              <a:t>Gardenswag</a:t>
            </a:r>
            <a:r>
              <a:rPr lang="en-US" sz="1200" b="1" dirty="0" smtClean="0"/>
              <a:t>, “5 Common Garden Insects and Pests”</a:t>
            </a:r>
          </a:p>
          <a:p>
            <a:pPr>
              <a:buNone/>
            </a:pPr>
            <a:r>
              <a:rPr lang="en-US" sz="1200" b="1" dirty="0" smtClean="0">
                <a:hlinkClick r:id="rId5"/>
              </a:rPr>
              <a:t>http://gardenswag.com/2011/12/5-common-garden-insects-and-pests/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Weekend Gardener Monthly Web Magazine, “Leaf Hopper Control”</a:t>
            </a:r>
          </a:p>
          <a:p>
            <a:pPr>
              <a:buNone/>
            </a:pPr>
            <a:r>
              <a:rPr lang="en-US" sz="1200" b="1" dirty="0" smtClean="0">
                <a:hlinkClick r:id="rId6"/>
              </a:rPr>
              <a:t>http://www.weekendgardener.net/garden-pests/leafhopper-control-070907.htm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All About Rose Gardening, “Beneficial Garden Insects”</a:t>
            </a:r>
          </a:p>
          <a:p>
            <a:pPr>
              <a:buNone/>
            </a:pPr>
            <a:r>
              <a:rPr lang="en-US" sz="1200" b="1" dirty="0" smtClean="0">
                <a:hlinkClick r:id="rId7"/>
              </a:rPr>
              <a:t>http://www.allaboutrosegardening.com/Beneficial-Garden-Insects.html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Bob Leland, “Fight Rose Pests With Beneficial Insects”</a:t>
            </a:r>
          </a:p>
          <a:p>
            <a:pPr>
              <a:buNone/>
            </a:pPr>
            <a:r>
              <a:rPr lang="en-US" sz="1200" b="1" dirty="0" smtClean="0">
                <a:hlinkClick r:id="rId8"/>
              </a:rPr>
              <a:t>http://ezinearticles.com?Fight-Rose-Pests-With-Beneficial-Insects&amp;id=2367610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Denise </a:t>
            </a:r>
            <a:r>
              <a:rPr lang="en-US" sz="1200" b="1" dirty="0" err="1" smtClean="0"/>
              <a:t>Haenel</a:t>
            </a:r>
            <a:r>
              <a:rPr lang="en-US" sz="1200" b="1" dirty="0" smtClean="0"/>
              <a:t>, “Lady Beetles”</a:t>
            </a:r>
          </a:p>
          <a:p>
            <a:pPr>
              <a:buNone/>
            </a:pPr>
            <a:r>
              <a:rPr lang="en-US" sz="1200" b="1" dirty="0" smtClean="0">
                <a:hlinkClick r:id="rId9"/>
              </a:rPr>
              <a:t>http://www.fbmg.com/GardeningPages/LadyBeetle.htm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Julie Stevens, Photos</a:t>
            </a:r>
          </a:p>
          <a:p>
            <a:pPr>
              <a:buNone/>
            </a:pPr>
            <a:r>
              <a:rPr lang="en-US" sz="1200" b="1" dirty="0" err="1" smtClean="0"/>
              <a:t>Joetta</a:t>
            </a:r>
            <a:r>
              <a:rPr lang="en-US" sz="1200" b="1" dirty="0" smtClean="0"/>
              <a:t> Prince, Elementary School Teacher</a:t>
            </a:r>
          </a:p>
          <a:p>
            <a:pPr>
              <a:buNone/>
            </a:pPr>
            <a:r>
              <a:rPr lang="en-US" sz="1200" b="1" dirty="0" smtClean="0"/>
              <a:t>Terry Keiser, </a:t>
            </a:r>
            <a:r>
              <a:rPr lang="en-US" sz="1200" b="1" dirty="0" smtClean="0"/>
              <a:t>Teacher, Photo</a:t>
            </a: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Rose Brooks, Elementary School Teacher</a:t>
            </a:r>
          </a:p>
          <a:p>
            <a:pPr>
              <a:buNone/>
            </a:pPr>
            <a:r>
              <a:rPr lang="en-US" sz="1200" b="1" dirty="0" smtClean="0"/>
              <a:t>Ginger Dwyer, High School Science Teacher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2050" name="Picture 2" descr="C:\Users\Leota Stevens\AppData\Local\Microsoft\Windows\Temporary Internet Files\Content.IE5\GP6DUSIR\MC900434387[3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895600"/>
            <a:ext cx="3238636" cy="3179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They Love to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Plant Roses in a Garden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b="1" dirty="0" smtClean="0"/>
              <a:t>Plant Roses in Containers</a:t>
            </a:r>
            <a:endParaRPr lang="en-US" b="1" dirty="0"/>
          </a:p>
        </p:txBody>
      </p:sp>
      <p:pic>
        <p:nvPicPr>
          <p:cNvPr id="7" name="Picture 6" descr="Terry's pictures 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3124200" cy="416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P106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133600"/>
            <a:ext cx="314325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Some People Love to Eat Roses</a:t>
            </a:r>
            <a:br>
              <a:rPr lang="en-US" b="1" dirty="0" smtClean="0"/>
            </a:br>
            <a:r>
              <a:rPr lang="en-US" sz="4000" b="1" dirty="0" smtClean="0"/>
              <a:t>(They must be grown without chemicals)</a:t>
            </a:r>
            <a:endParaRPr lang="en-US" sz="4000" b="1" dirty="0"/>
          </a:p>
        </p:txBody>
      </p:sp>
      <p:pic>
        <p:nvPicPr>
          <p:cNvPr id="7" name="Content Placeholder 6" descr="Eat Your Ro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3048000" cy="247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rose bundt c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4191000"/>
            <a:ext cx="251460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ose 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se-hip-jel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648200"/>
            <a:ext cx="2173874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oseSan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7316" y="4343400"/>
            <a:ext cx="2105527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The art of cooking with ros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1676400"/>
            <a:ext cx="1609725" cy="2366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Many Animals Love Roses Too</a:t>
            </a:r>
            <a:endParaRPr lang="en-US" b="1" dirty="0"/>
          </a:p>
        </p:txBody>
      </p:sp>
      <p:pic>
        <p:nvPicPr>
          <p:cNvPr id="8" name="Content Placeholder 7" descr="chimps smelling ro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918" y="1828801"/>
            <a:ext cx="5514682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This Tortoise Loves Roses for Lunch</a:t>
            </a:r>
            <a:endParaRPr lang="en-US" b="1" dirty="0"/>
          </a:p>
        </p:txBody>
      </p:sp>
      <p:pic>
        <p:nvPicPr>
          <p:cNvPr id="4" name="Content Placeholder 3" descr="P104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All Kinds of Animals </a:t>
            </a:r>
            <a:br>
              <a:rPr lang="en-US" b="1" dirty="0" smtClean="0"/>
            </a:br>
            <a:r>
              <a:rPr lang="en-US" b="1" dirty="0" smtClean="0"/>
              <a:t>Love to Nibble Roses</a:t>
            </a:r>
            <a:endParaRPr lang="en-US" b="1" dirty="0"/>
          </a:p>
        </p:txBody>
      </p:sp>
      <p:pic>
        <p:nvPicPr>
          <p:cNvPr id="4" name="Content Placeholder 3" descr="zebra eating ro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662" y="1752600"/>
            <a:ext cx="2586089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orses eating ro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3367088" cy="2522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Eating_Roses_by_Foogle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733800"/>
            <a:ext cx="3094208" cy="2320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ove-heart-ro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479536"/>
            <a:ext cx="2333625" cy="183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Many Different Types of Bugs Love Roses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2" algn="ctr">
              <a:buNone/>
            </a:pPr>
            <a:r>
              <a:rPr lang="en-US" dirty="0" smtClean="0"/>
              <a:t>   Some bugs are beneficial to roses and other garden plants. They love roses in a healthy way.</a:t>
            </a:r>
          </a:p>
          <a:p>
            <a:pPr lvl="2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(THE GOOD)</a:t>
            </a:r>
          </a:p>
          <a:p>
            <a:pPr lvl="2" algn="ctr">
              <a:buNone/>
            </a:pPr>
            <a:endParaRPr lang="en-US" b="1" dirty="0" smtClean="0"/>
          </a:p>
          <a:p>
            <a:pPr lvl="2" algn="ctr">
              <a:buNone/>
            </a:pPr>
            <a:r>
              <a:rPr lang="en-US" dirty="0" smtClean="0"/>
              <a:t>     Some bugs harm and can destroy roses. </a:t>
            </a:r>
          </a:p>
          <a:p>
            <a:pPr lvl="2" algn="ctr">
              <a:buNone/>
            </a:pPr>
            <a:r>
              <a:rPr lang="en-US" dirty="0" smtClean="0"/>
              <a:t>These bugs “love” roses in a destructive way.</a:t>
            </a:r>
          </a:p>
          <a:p>
            <a:pPr lvl="2" algn="ctr">
              <a:buNone/>
            </a:pPr>
            <a:r>
              <a:rPr lang="en-US" b="1" dirty="0" smtClean="0"/>
              <a:t>   (THE BAD)</a:t>
            </a:r>
          </a:p>
          <a:p>
            <a:pPr lvl="2" algn="ctr">
              <a:buNone/>
            </a:pPr>
            <a:endParaRPr lang="en-US" b="1" dirty="0" smtClean="0"/>
          </a:p>
          <a:p>
            <a:pPr lvl="2" algn="ctr">
              <a:buNone/>
            </a:pPr>
            <a:r>
              <a:rPr lang="en-US" dirty="0" smtClean="0"/>
              <a:t> Some bugs in the rose garden are really strange in appearance. These bugs may be beneficial or  harmful to roses, but they really are…</a:t>
            </a:r>
          </a:p>
          <a:p>
            <a:pPr lvl="2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(THE BUGLY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10" name="Picture 9" descr="no bad bugs allow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990601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the 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533400" cy="92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he bug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267200"/>
            <a:ext cx="1066800" cy="111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8444</TotalTime>
  <Words>1728</Words>
  <Application>Microsoft Office PowerPoint</Application>
  <PresentationFormat>On-screen Show (4:3)</PresentationFormat>
  <Paragraphs>175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Kidz N’ Roses Presents The Good-The Bad and The Bugly</vt:lpstr>
      <vt:lpstr> The Good-The Bad and  the Bugly </vt:lpstr>
      <vt:lpstr>Most People Love Roses</vt:lpstr>
      <vt:lpstr>They Love to…</vt:lpstr>
      <vt:lpstr>Some People Love to Eat Roses (They must be grown without chemicals)</vt:lpstr>
      <vt:lpstr>Many Animals Love Roses Too</vt:lpstr>
      <vt:lpstr>This Tortoise Loves Roses for Lunch</vt:lpstr>
      <vt:lpstr>All Kinds of Animals  Love to Nibble Roses</vt:lpstr>
      <vt:lpstr>Many Different Types of Bugs Love Roses</vt:lpstr>
      <vt:lpstr>Meet the GOOD Guys</vt:lpstr>
      <vt:lpstr>What do Lady Bug Beetles do?</vt:lpstr>
      <vt:lpstr>What do Trichogramma Wasps do?</vt:lpstr>
      <vt:lpstr>What do Braconid Wasps do?</vt:lpstr>
      <vt:lpstr>What do Lacewings do?</vt:lpstr>
      <vt:lpstr>What do Bees do?</vt:lpstr>
      <vt:lpstr>What do Preying Mantis do?</vt:lpstr>
      <vt:lpstr>How to Attract Beneficial Bugs to Your Roses (and your garden) </vt:lpstr>
      <vt:lpstr>Meet the BAD Guys</vt:lpstr>
      <vt:lpstr>What do Aphids do?</vt:lpstr>
      <vt:lpstr>What do Thrips do?</vt:lpstr>
      <vt:lpstr>What do Sawflies do?</vt:lpstr>
      <vt:lpstr>What do Rose Leaf Hoppers do?</vt:lpstr>
      <vt:lpstr>What do Japanese Beetles do?</vt:lpstr>
      <vt:lpstr>What does a Rose Midge do?</vt:lpstr>
      <vt:lpstr>What do Rose Cane Borers do?</vt:lpstr>
      <vt:lpstr>How do You Help the GOOD Guys Control the BAD Guys- Without Harsh Chemicals? </vt:lpstr>
      <vt:lpstr>How do You Help the GOOD Guys Control the BAD Guys-Without Harsh Chemicals? </vt:lpstr>
      <vt:lpstr>Helpful Tip</vt:lpstr>
      <vt:lpstr>LOOK… Before You Spray!</vt:lpstr>
      <vt:lpstr>A Balanced Rose Garden</vt:lpstr>
      <vt:lpstr>We Hope You Had a Great Time Leaning About The Good, The Bad  and The Bugly </vt:lpstr>
      <vt:lpstr>Kidz N’ Roses Wishes to Thank the Following 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Good-The Bad and  the Bugly</dc:title>
  <dc:creator>Leota Stevens</dc:creator>
  <cp:lastModifiedBy>Leota Stevens</cp:lastModifiedBy>
  <cp:revision>68</cp:revision>
  <dcterms:created xsi:type="dcterms:W3CDTF">2012-01-10T23:53:46Z</dcterms:created>
  <dcterms:modified xsi:type="dcterms:W3CDTF">2012-01-30T17:52:49Z</dcterms:modified>
</cp:coreProperties>
</file>