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324" r:id="rId2"/>
    <p:sldId id="467" r:id="rId3"/>
    <p:sldId id="392" r:id="rId4"/>
    <p:sldId id="393" r:id="rId5"/>
    <p:sldId id="361" r:id="rId6"/>
    <p:sldId id="397" r:id="rId7"/>
    <p:sldId id="390" r:id="rId8"/>
    <p:sldId id="391" r:id="rId9"/>
    <p:sldId id="280" r:id="rId10"/>
    <p:sldId id="262" r:id="rId11"/>
    <p:sldId id="358" r:id="rId12"/>
    <p:sldId id="362" r:id="rId13"/>
    <p:sldId id="481" r:id="rId14"/>
    <p:sldId id="394" r:id="rId15"/>
    <p:sldId id="363" r:id="rId16"/>
    <p:sldId id="371" r:id="rId17"/>
    <p:sldId id="367" r:id="rId18"/>
    <p:sldId id="365" r:id="rId19"/>
    <p:sldId id="366" r:id="rId20"/>
    <p:sldId id="368" r:id="rId21"/>
    <p:sldId id="369" r:id="rId22"/>
    <p:sldId id="370" r:id="rId23"/>
    <p:sldId id="372" r:id="rId24"/>
    <p:sldId id="373" r:id="rId25"/>
    <p:sldId id="378" r:id="rId26"/>
    <p:sldId id="379" r:id="rId27"/>
    <p:sldId id="381" r:id="rId28"/>
    <p:sldId id="375" r:id="rId29"/>
    <p:sldId id="380" r:id="rId30"/>
    <p:sldId id="376" r:id="rId31"/>
    <p:sldId id="377" r:id="rId32"/>
    <p:sldId id="295" r:id="rId33"/>
    <p:sldId id="374" r:id="rId34"/>
    <p:sldId id="364" r:id="rId35"/>
    <p:sldId id="383" r:id="rId36"/>
    <p:sldId id="382" r:id="rId37"/>
    <p:sldId id="384" r:id="rId38"/>
    <p:sldId id="385" r:id="rId39"/>
    <p:sldId id="386" r:id="rId40"/>
    <p:sldId id="387" r:id="rId41"/>
    <p:sldId id="482" r:id="rId42"/>
    <p:sldId id="389" r:id="rId43"/>
    <p:sldId id="468" r:id="rId44"/>
    <p:sldId id="466" r:id="rId45"/>
    <p:sldId id="465" r:id="rId46"/>
    <p:sldId id="472" r:id="rId47"/>
    <p:sldId id="473" r:id="rId48"/>
    <p:sldId id="474" r:id="rId49"/>
    <p:sldId id="469" r:id="rId50"/>
    <p:sldId id="470" r:id="rId51"/>
    <p:sldId id="471" r:id="rId52"/>
    <p:sldId id="477" r:id="rId53"/>
    <p:sldId id="479" r:id="rId54"/>
    <p:sldId id="480"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uce Malcolm" initials="BM" lastIdx="1" clrIdx="0">
    <p:extLst>
      <p:ext uri="{19B8F6BF-5375-455C-9EA6-DF929625EA0E}">
        <p15:presenceInfo xmlns:p15="http://schemas.microsoft.com/office/powerpoint/2012/main" userId="14495b2d299888b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8" autoAdjust="0"/>
    <p:restoredTop sz="94660"/>
  </p:normalViewPr>
  <p:slideViewPr>
    <p:cSldViewPr snapToGrid="0">
      <p:cViewPr varScale="1">
        <p:scale>
          <a:sx n="68" d="100"/>
          <a:sy n="68" d="100"/>
        </p:scale>
        <p:origin x="7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alcolm" userId="14495b2d299888b4" providerId="LiveId" clId="{2A2AF7BA-6B45-4FA0-A1CD-31E0989FC0AF}"/>
    <pc:docChg chg="undo custSel delSld modSld">
      <pc:chgData name="Bruce Malcolm" userId="14495b2d299888b4" providerId="LiveId" clId="{2A2AF7BA-6B45-4FA0-A1CD-31E0989FC0AF}" dt="2020-10-18T17:38:31.210" v="187" actId="1076"/>
      <pc:docMkLst>
        <pc:docMk/>
      </pc:docMkLst>
      <pc:sldChg chg="del">
        <pc:chgData name="Bruce Malcolm" userId="14495b2d299888b4" providerId="LiveId" clId="{2A2AF7BA-6B45-4FA0-A1CD-31E0989FC0AF}" dt="2020-10-17T21:02:24.620" v="0" actId="2696"/>
        <pc:sldMkLst>
          <pc:docMk/>
          <pc:sldMk cId="2871123788" sldId="259"/>
        </pc:sldMkLst>
      </pc:sldChg>
      <pc:sldChg chg="modSp mod">
        <pc:chgData name="Bruce Malcolm" userId="14495b2d299888b4" providerId="LiveId" clId="{2A2AF7BA-6B45-4FA0-A1CD-31E0989FC0AF}" dt="2020-10-18T17:35:59.383" v="169" actId="20577"/>
        <pc:sldMkLst>
          <pc:docMk/>
          <pc:sldMk cId="715336215" sldId="324"/>
        </pc:sldMkLst>
        <pc:spChg chg="mod">
          <ac:chgData name="Bruce Malcolm" userId="14495b2d299888b4" providerId="LiveId" clId="{2A2AF7BA-6B45-4FA0-A1CD-31E0989FC0AF}" dt="2020-10-18T17:35:59.383" v="169" actId="20577"/>
          <ac:spMkLst>
            <pc:docMk/>
            <pc:sldMk cId="715336215" sldId="324"/>
            <ac:spMk id="2050" creationId="{00000000-0000-0000-0000-000000000000}"/>
          </ac:spMkLst>
        </pc:spChg>
      </pc:sldChg>
      <pc:sldChg chg="del">
        <pc:chgData name="Bruce Malcolm" userId="14495b2d299888b4" providerId="LiveId" clId="{2A2AF7BA-6B45-4FA0-A1CD-31E0989FC0AF}" dt="2020-10-17T21:02:45.189" v="2" actId="2696"/>
        <pc:sldMkLst>
          <pc:docMk/>
          <pc:sldMk cId="0" sldId="335"/>
        </pc:sldMkLst>
      </pc:sldChg>
      <pc:sldChg chg="del">
        <pc:chgData name="Bruce Malcolm" userId="14495b2d299888b4" providerId="LiveId" clId="{2A2AF7BA-6B45-4FA0-A1CD-31E0989FC0AF}" dt="2020-10-17T21:04:00.760" v="6" actId="2696"/>
        <pc:sldMkLst>
          <pc:docMk/>
          <pc:sldMk cId="0" sldId="336"/>
        </pc:sldMkLst>
      </pc:sldChg>
      <pc:sldChg chg="modSp mod">
        <pc:chgData name="Bruce Malcolm" userId="14495b2d299888b4" providerId="LiveId" clId="{2A2AF7BA-6B45-4FA0-A1CD-31E0989FC0AF}" dt="2020-10-18T17:35:02.964" v="153" actId="6549"/>
        <pc:sldMkLst>
          <pc:docMk/>
          <pc:sldMk cId="757036681" sldId="364"/>
        </pc:sldMkLst>
        <pc:spChg chg="mod">
          <ac:chgData name="Bruce Malcolm" userId="14495b2d299888b4" providerId="LiveId" clId="{2A2AF7BA-6B45-4FA0-A1CD-31E0989FC0AF}" dt="2020-10-18T17:35:02.964" v="153" actId="6549"/>
          <ac:spMkLst>
            <pc:docMk/>
            <pc:sldMk cId="757036681" sldId="364"/>
            <ac:spMk id="2" creationId="{AEF23D09-7CE8-432D-AC13-199ED374C967}"/>
          </ac:spMkLst>
        </pc:spChg>
      </pc:sldChg>
      <pc:sldChg chg="modSp mod">
        <pc:chgData name="Bruce Malcolm" userId="14495b2d299888b4" providerId="LiveId" clId="{2A2AF7BA-6B45-4FA0-A1CD-31E0989FC0AF}" dt="2020-10-18T17:33:23.032" v="124" actId="1076"/>
        <pc:sldMkLst>
          <pc:docMk/>
          <pc:sldMk cId="2969623741" sldId="382"/>
        </pc:sldMkLst>
        <pc:spChg chg="mod">
          <ac:chgData name="Bruce Malcolm" userId="14495b2d299888b4" providerId="LiveId" clId="{2A2AF7BA-6B45-4FA0-A1CD-31E0989FC0AF}" dt="2020-10-18T17:33:23.032" v="124" actId="1076"/>
          <ac:spMkLst>
            <pc:docMk/>
            <pc:sldMk cId="2969623741" sldId="382"/>
            <ac:spMk id="2" creationId="{AC7C2AD9-7207-421F-85AD-F1B66231D014}"/>
          </ac:spMkLst>
        </pc:spChg>
      </pc:sldChg>
      <pc:sldChg chg="del">
        <pc:chgData name="Bruce Malcolm" userId="14495b2d299888b4" providerId="LiveId" clId="{2A2AF7BA-6B45-4FA0-A1CD-31E0989FC0AF}" dt="2020-10-17T21:04:13.768" v="7" actId="2696"/>
        <pc:sldMkLst>
          <pc:docMk/>
          <pc:sldMk cId="1834532158" sldId="396"/>
        </pc:sldMkLst>
      </pc:sldChg>
      <pc:sldChg chg="del">
        <pc:chgData name="Bruce Malcolm" userId="14495b2d299888b4" providerId="LiveId" clId="{2A2AF7BA-6B45-4FA0-A1CD-31E0989FC0AF}" dt="2020-10-17T21:02:42.127" v="1" actId="2696"/>
        <pc:sldMkLst>
          <pc:docMk/>
          <pc:sldMk cId="733709413" sldId="464"/>
        </pc:sldMkLst>
      </pc:sldChg>
      <pc:sldChg chg="modSp mod">
        <pc:chgData name="Bruce Malcolm" userId="14495b2d299888b4" providerId="LiveId" clId="{2A2AF7BA-6B45-4FA0-A1CD-31E0989FC0AF}" dt="2020-10-18T17:38:31.210" v="187" actId="1076"/>
        <pc:sldMkLst>
          <pc:docMk/>
          <pc:sldMk cId="2144124878" sldId="474"/>
        </pc:sldMkLst>
        <pc:spChg chg="mod">
          <ac:chgData name="Bruce Malcolm" userId="14495b2d299888b4" providerId="LiveId" clId="{2A2AF7BA-6B45-4FA0-A1CD-31E0989FC0AF}" dt="2020-10-18T17:38:31.210" v="187" actId="1076"/>
          <ac:spMkLst>
            <pc:docMk/>
            <pc:sldMk cId="2144124878" sldId="474"/>
            <ac:spMk id="3" creationId="{F4FC8604-3EB8-476D-AFBB-42C6DA3F2EFE}"/>
          </ac:spMkLst>
        </pc:spChg>
      </pc:sldChg>
      <pc:sldChg chg="del">
        <pc:chgData name="Bruce Malcolm" userId="14495b2d299888b4" providerId="LiveId" clId="{2A2AF7BA-6B45-4FA0-A1CD-31E0989FC0AF}" dt="2020-10-17T21:03:28.891" v="5" actId="2696"/>
        <pc:sldMkLst>
          <pc:docMk/>
          <pc:sldMk cId="3890165469" sldId="475"/>
        </pc:sldMkLst>
      </pc:sldChg>
      <pc:sldChg chg="del">
        <pc:chgData name="Bruce Malcolm" userId="14495b2d299888b4" providerId="LiveId" clId="{2A2AF7BA-6B45-4FA0-A1CD-31E0989FC0AF}" dt="2020-10-17T21:03:20.030" v="4" actId="2696"/>
        <pc:sldMkLst>
          <pc:docMk/>
          <pc:sldMk cId="814110349" sldId="476"/>
        </pc:sldMkLst>
      </pc:sldChg>
      <pc:sldChg chg="del">
        <pc:chgData name="Bruce Malcolm" userId="14495b2d299888b4" providerId="LiveId" clId="{2A2AF7BA-6B45-4FA0-A1CD-31E0989FC0AF}" dt="2020-10-17T21:03:16.564" v="3" actId="2696"/>
        <pc:sldMkLst>
          <pc:docMk/>
          <pc:sldMk cId="4089209423" sldId="478"/>
        </pc:sldMkLst>
      </pc:sldChg>
      <pc:sldChg chg="modSp mod">
        <pc:chgData name="Bruce Malcolm" userId="14495b2d299888b4" providerId="LiveId" clId="{2A2AF7BA-6B45-4FA0-A1CD-31E0989FC0AF}" dt="2020-10-18T17:29:35.414" v="56" actId="1076"/>
        <pc:sldMkLst>
          <pc:docMk/>
          <pc:sldMk cId="2314577941" sldId="482"/>
        </pc:sldMkLst>
        <pc:spChg chg="mod">
          <ac:chgData name="Bruce Malcolm" userId="14495b2d299888b4" providerId="LiveId" clId="{2A2AF7BA-6B45-4FA0-A1CD-31E0989FC0AF}" dt="2020-10-18T17:29:35.414" v="56" actId="1076"/>
          <ac:spMkLst>
            <pc:docMk/>
            <pc:sldMk cId="2314577941" sldId="482"/>
            <ac:spMk id="3" creationId="{1F3DBF62-2B05-4E9C-858C-8A874C81818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B7D9E2-C9D9-4032-B532-0B8FBBD11E2E}" type="datetimeFigureOut">
              <a:rPr lang="en-US" smtClean="0"/>
              <a:t>10/18/2020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1CBBFB-FB1A-4E76-B350-9033DAC782F3}" type="slidenum">
              <a:rPr lang="en-US" smtClean="0"/>
              <a:t>‹#›</a:t>
            </a:fld>
            <a:endParaRPr lang="en-US" dirty="0"/>
          </a:p>
        </p:txBody>
      </p:sp>
    </p:spTree>
    <p:extLst>
      <p:ext uri="{BB962C8B-B14F-4D97-AF65-F5344CB8AC3E}">
        <p14:creationId xmlns:p14="http://schemas.microsoft.com/office/powerpoint/2010/main" val="766158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on Peggy Martin comes from the 2020 </a:t>
            </a:r>
            <a:r>
              <a:rPr lang="en-US" i="1" dirty="0"/>
              <a:t>Handbook for Selecting Roses</a:t>
            </a:r>
            <a:r>
              <a:rPr lang="en-US" i="0" dirty="0"/>
              <a:t>.</a:t>
            </a:r>
            <a:endParaRPr lang="en-US" dirty="0"/>
          </a:p>
        </p:txBody>
      </p:sp>
      <p:sp>
        <p:nvSpPr>
          <p:cNvPr id="4" name="Slide Number Placeholder 3"/>
          <p:cNvSpPr>
            <a:spLocks noGrp="1"/>
          </p:cNvSpPr>
          <p:nvPr>
            <p:ph type="sldNum" sz="quarter" idx="5"/>
          </p:nvPr>
        </p:nvSpPr>
        <p:spPr/>
        <p:txBody>
          <a:bodyPr/>
          <a:lstStyle/>
          <a:p>
            <a:fld id="{EC1CBBFB-FB1A-4E76-B350-9033DAC782F3}" type="slidenum">
              <a:rPr lang="en-US" smtClean="0"/>
              <a:t>8</a:t>
            </a:fld>
            <a:endParaRPr lang="en-US" dirty="0"/>
          </a:p>
        </p:txBody>
      </p:sp>
    </p:spTree>
    <p:extLst>
      <p:ext uri="{BB962C8B-B14F-4D97-AF65-F5344CB8AC3E}">
        <p14:creationId xmlns:p14="http://schemas.microsoft.com/office/powerpoint/2010/main" val="31532739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Dortmund is sometimes mis-entered in the climber class because it is sold as a climber, not as a Hybrid Kordesii.</a:t>
            </a:r>
          </a:p>
        </p:txBody>
      </p:sp>
      <p:sp>
        <p:nvSpPr>
          <p:cNvPr id="4" name="Slide Number Placeholder 3"/>
          <p:cNvSpPr>
            <a:spLocks noGrp="1"/>
          </p:cNvSpPr>
          <p:nvPr>
            <p:ph type="sldNum" sz="quarter" idx="5"/>
          </p:nvPr>
        </p:nvSpPr>
        <p:spPr/>
        <p:txBody>
          <a:bodyPr/>
          <a:lstStyle/>
          <a:p>
            <a:fld id="{EC1CBBFB-FB1A-4E76-B350-9033DAC782F3}" type="slidenum">
              <a:rPr lang="en-US" smtClean="0"/>
              <a:t>24</a:t>
            </a:fld>
            <a:endParaRPr lang="en-US" dirty="0"/>
          </a:p>
        </p:txBody>
      </p:sp>
    </p:spTree>
    <p:extLst>
      <p:ext uri="{BB962C8B-B14F-4D97-AF65-F5344CB8AC3E}">
        <p14:creationId xmlns:p14="http://schemas.microsoft.com/office/powerpoint/2010/main" val="24343628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Judges should help exhibitors, not exclude them.  May require a change in attitude.</a:t>
            </a:r>
          </a:p>
        </p:txBody>
      </p:sp>
      <p:sp>
        <p:nvSpPr>
          <p:cNvPr id="4" name="Slide Number Placeholder 3"/>
          <p:cNvSpPr>
            <a:spLocks noGrp="1"/>
          </p:cNvSpPr>
          <p:nvPr>
            <p:ph type="sldNum" sz="quarter" idx="5"/>
          </p:nvPr>
        </p:nvSpPr>
        <p:spPr/>
        <p:txBody>
          <a:bodyPr/>
          <a:lstStyle/>
          <a:p>
            <a:fld id="{EC1CBBFB-FB1A-4E76-B350-9033DAC782F3}" type="slidenum">
              <a:rPr lang="en-US" smtClean="0"/>
              <a:t>25</a:t>
            </a:fld>
            <a:endParaRPr lang="en-US" dirty="0"/>
          </a:p>
        </p:txBody>
      </p:sp>
    </p:spTree>
    <p:extLst>
      <p:ext uri="{BB962C8B-B14F-4D97-AF65-F5344CB8AC3E}">
        <p14:creationId xmlns:p14="http://schemas.microsoft.com/office/powerpoint/2010/main" val="3796515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CBBFB-FB1A-4E76-B350-9033DAC782F3}" type="slidenum">
              <a:rPr lang="en-US" smtClean="0"/>
              <a:t>30</a:t>
            </a:fld>
            <a:endParaRPr lang="en-US" dirty="0"/>
          </a:p>
        </p:txBody>
      </p:sp>
    </p:spTree>
    <p:extLst>
      <p:ext uri="{BB962C8B-B14F-4D97-AF65-F5344CB8AC3E}">
        <p14:creationId xmlns:p14="http://schemas.microsoft.com/office/powerpoint/2010/main" val="85010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requirement that the tag have the exhibitor’s address, mother’s maiden name, or the last four digits of the Social Security number.</a:t>
            </a:r>
          </a:p>
        </p:txBody>
      </p:sp>
      <p:sp>
        <p:nvSpPr>
          <p:cNvPr id="4" name="Slide Number Placeholder 3"/>
          <p:cNvSpPr>
            <a:spLocks noGrp="1"/>
          </p:cNvSpPr>
          <p:nvPr>
            <p:ph type="sldNum" sz="quarter" idx="5"/>
          </p:nvPr>
        </p:nvSpPr>
        <p:spPr/>
        <p:txBody>
          <a:bodyPr/>
          <a:lstStyle/>
          <a:p>
            <a:fld id="{EC1CBBFB-FB1A-4E76-B350-9033DAC782F3}" type="slidenum">
              <a:rPr lang="en-US" smtClean="0"/>
              <a:t>32</a:t>
            </a:fld>
            <a:endParaRPr lang="en-US" dirty="0"/>
          </a:p>
        </p:txBody>
      </p:sp>
    </p:spTree>
    <p:extLst>
      <p:ext uri="{BB962C8B-B14F-4D97-AF65-F5344CB8AC3E}">
        <p14:creationId xmlns:p14="http://schemas.microsoft.com/office/powerpoint/2010/main" val="20323356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Verdana" panose="020B0604030504040204" pitchFamily="34" charset="0"/>
                <a:ea typeface="Verdana" panose="020B0604030504040204" pitchFamily="34" charset="0"/>
              </a:rPr>
              <a:t>The sweepstakes is not part of the regular show schedule and, thus, is similar to a challenge class.  Show rules may address eligibility for challenge classes.</a:t>
            </a:r>
            <a:endParaRPr lang="en-US" dirty="0"/>
          </a:p>
        </p:txBody>
      </p:sp>
      <p:sp>
        <p:nvSpPr>
          <p:cNvPr id="4" name="Slide Number Placeholder 3"/>
          <p:cNvSpPr>
            <a:spLocks noGrp="1"/>
          </p:cNvSpPr>
          <p:nvPr>
            <p:ph type="sldNum" sz="quarter" idx="5"/>
          </p:nvPr>
        </p:nvSpPr>
        <p:spPr/>
        <p:txBody>
          <a:bodyPr/>
          <a:lstStyle/>
          <a:p>
            <a:fld id="{EC1CBBFB-FB1A-4E76-B350-9033DAC782F3}" type="slidenum">
              <a:rPr lang="en-US" smtClean="0"/>
              <a:t>35</a:t>
            </a:fld>
            <a:endParaRPr lang="en-US" dirty="0"/>
          </a:p>
        </p:txBody>
      </p:sp>
    </p:spTree>
    <p:extLst>
      <p:ext uri="{BB962C8B-B14F-4D97-AF65-F5344CB8AC3E}">
        <p14:creationId xmlns:p14="http://schemas.microsoft.com/office/powerpoint/2010/main" val="23681443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C1CBBFB-FB1A-4E76-B350-9033DAC782F3}" type="slidenum">
              <a:rPr lang="en-US" smtClean="0"/>
              <a:t>40</a:t>
            </a:fld>
            <a:endParaRPr lang="en-US" dirty="0"/>
          </a:p>
        </p:txBody>
      </p:sp>
    </p:spTree>
    <p:extLst>
      <p:ext uri="{BB962C8B-B14F-4D97-AF65-F5344CB8AC3E}">
        <p14:creationId xmlns:p14="http://schemas.microsoft.com/office/powerpoint/2010/main" val="3082389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Judges need only 70% to pass the exam.  Yet new exhibitors are expected to know all the rules.</a:t>
            </a:r>
          </a:p>
        </p:txBody>
      </p:sp>
      <p:sp>
        <p:nvSpPr>
          <p:cNvPr id="4" name="Slide Number Placeholder 3"/>
          <p:cNvSpPr>
            <a:spLocks noGrp="1"/>
          </p:cNvSpPr>
          <p:nvPr>
            <p:ph type="sldNum" sz="quarter" idx="5"/>
          </p:nvPr>
        </p:nvSpPr>
        <p:spPr/>
        <p:txBody>
          <a:bodyPr/>
          <a:lstStyle/>
          <a:p>
            <a:fld id="{EC1CBBFB-FB1A-4E76-B350-9033DAC782F3}" type="slidenum">
              <a:rPr lang="en-US" smtClean="0"/>
              <a:t>12</a:t>
            </a:fld>
            <a:endParaRPr lang="en-US" dirty="0"/>
          </a:p>
        </p:txBody>
      </p:sp>
    </p:spTree>
    <p:extLst>
      <p:ext uri="{BB962C8B-B14F-4D97-AF65-F5344CB8AC3E}">
        <p14:creationId xmlns:p14="http://schemas.microsoft.com/office/powerpoint/2010/main" val="2482382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Judges need only 70% to pass the exam.  Yet new exhibitors are expected to know all the rules.</a:t>
            </a:r>
          </a:p>
        </p:txBody>
      </p:sp>
      <p:sp>
        <p:nvSpPr>
          <p:cNvPr id="4" name="Slide Number Placeholder 3"/>
          <p:cNvSpPr>
            <a:spLocks noGrp="1"/>
          </p:cNvSpPr>
          <p:nvPr>
            <p:ph type="sldNum" sz="quarter" idx="5"/>
          </p:nvPr>
        </p:nvSpPr>
        <p:spPr/>
        <p:txBody>
          <a:bodyPr/>
          <a:lstStyle/>
          <a:p>
            <a:fld id="{EC1CBBFB-FB1A-4E76-B350-9033DAC782F3}" type="slidenum">
              <a:rPr lang="en-US" smtClean="0"/>
              <a:t>13</a:t>
            </a:fld>
            <a:endParaRPr lang="en-US" dirty="0"/>
          </a:p>
        </p:txBody>
      </p:sp>
    </p:spTree>
    <p:extLst>
      <p:ext uri="{BB962C8B-B14F-4D97-AF65-F5344CB8AC3E}">
        <p14:creationId xmlns:p14="http://schemas.microsoft.com/office/powerpoint/2010/main" val="2468930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judge should not overly penalize specimens that have stem-on-stem because stem and foliage account for only 20% of the total points.</a:t>
            </a:r>
          </a:p>
        </p:txBody>
      </p:sp>
      <p:sp>
        <p:nvSpPr>
          <p:cNvPr id="4" name="Slide Number Placeholder 3"/>
          <p:cNvSpPr>
            <a:spLocks noGrp="1"/>
          </p:cNvSpPr>
          <p:nvPr>
            <p:ph type="sldNum" sz="quarter" idx="5"/>
          </p:nvPr>
        </p:nvSpPr>
        <p:spPr/>
        <p:txBody>
          <a:bodyPr/>
          <a:lstStyle/>
          <a:p>
            <a:fld id="{EC1CBBFB-FB1A-4E76-B350-9033DAC782F3}" type="slidenum">
              <a:rPr lang="en-US" smtClean="0"/>
              <a:t>16</a:t>
            </a:fld>
            <a:endParaRPr lang="en-US" dirty="0"/>
          </a:p>
        </p:txBody>
      </p:sp>
    </p:spTree>
    <p:extLst>
      <p:ext uri="{BB962C8B-B14F-4D97-AF65-F5344CB8AC3E}">
        <p14:creationId xmlns:p14="http://schemas.microsoft.com/office/powerpoint/2010/main" val="12709858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need to check challenge classes for stem-on-stem after they have been judged.</a:t>
            </a:r>
          </a:p>
        </p:txBody>
      </p:sp>
      <p:sp>
        <p:nvSpPr>
          <p:cNvPr id="4" name="Slide Number Placeholder 3"/>
          <p:cNvSpPr>
            <a:spLocks noGrp="1"/>
          </p:cNvSpPr>
          <p:nvPr>
            <p:ph type="sldNum" sz="quarter" idx="5"/>
          </p:nvPr>
        </p:nvSpPr>
        <p:spPr/>
        <p:txBody>
          <a:bodyPr/>
          <a:lstStyle/>
          <a:p>
            <a:fld id="{EC1CBBFB-FB1A-4E76-B350-9033DAC782F3}" type="slidenum">
              <a:rPr lang="en-US" smtClean="0"/>
              <a:t>17</a:t>
            </a:fld>
            <a:endParaRPr lang="en-US" dirty="0"/>
          </a:p>
        </p:txBody>
      </p:sp>
    </p:spTree>
    <p:extLst>
      <p:ext uri="{BB962C8B-B14F-4D97-AF65-F5344CB8AC3E}">
        <p14:creationId xmlns:p14="http://schemas.microsoft.com/office/powerpoint/2010/main" val="3286338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judge should not overly penalize specimens that have side buds or disbudding scars because stem and foliage account for only 20% of the total points.</a:t>
            </a:r>
          </a:p>
          <a:p>
            <a:endParaRPr lang="en-US" dirty="0"/>
          </a:p>
        </p:txBody>
      </p:sp>
      <p:sp>
        <p:nvSpPr>
          <p:cNvPr id="4" name="Slide Number Placeholder 3"/>
          <p:cNvSpPr>
            <a:spLocks noGrp="1"/>
          </p:cNvSpPr>
          <p:nvPr>
            <p:ph type="sldNum" sz="quarter" idx="5"/>
          </p:nvPr>
        </p:nvSpPr>
        <p:spPr/>
        <p:txBody>
          <a:bodyPr/>
          <a:lstStyle/>
          <a:p>
            <a:fld id="{EC1CBBFB-FB1A-4E76-B350-9033DAC782F3}" type="slidenum">
              <a:rPr lang="en-US" smtClean="0"/>
              <a:t>18</a:t>
            </a:fld>
            <a:endParaRPr lang="en-US" dirty="0"/>
          </a:p>
        </p:txBody>
      </p:sp>
    </p:spTree>
    <p:extLst>
      <p:ext uri="{BB962C8B-B14F-4D97-AF65-F5344CB8AC3E}">
        <p14:creationId xmlns:p14="http://schemas.microsoft.com/office/powerpoint/2010/main" val="1251327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Bird lime and dirt </a:t>
            </a:r>
            <a:r>
              <a:rPr lang="en-US" sz="1200" dirty="0">
                <a:latin typeface="Verdana" panose="020B0604030504040204" pitchFamily="34" charset="0"/>
                <a:ea typeface="Verdana" panose="020B0604030504040204" pitchFamily="34" charset="0"/>
              </a:rPr>
              <a:t>do not fit the definition of a “foreign substance” because it is highly unlikely the exhibitor added them to improve the appearance of the specimen.</a:t>
            </a:r>
            <a:endParaRPr lang="en-US" dirty="0"/>
          </a:p>
        </p:txBody>
      </p:sp>
      <p:sp>
        <p:nvSpPr>
          <p:cNvPr id="4" name="Slide Number Placeholder 3"/>
          <p:cNvSpPr>
            <a:spLocks noGrp="1"/>
          </p:cNvSpPr>
          <p:nvPr>
            <p:ph type="sldNum" sz="quarter" idx="5"/>
          </p:nvPr>
        </p:nvSpPr>
        <p:spPr/>
        <p:txBody>
          <a:bodyPr/>
          <a:lstStyle/>
          <a:p>
            <a:fld id="{EC1CBBFB-FB1A-4E76-B350-9033DAC782F3}" type="slidenum">
              <a:rPr lang="en-US" smtClean="0"/>
              <a:t>20</a:t>
            </a:fld>
            <a:endParaRPr lang="en-US" dirty="0"/>
          </a:p>
        </p:txBody>
      </p:sp>
    </p:spTree>
    <p:extLst>
      <p:ext uri="{BB962C8B-B14F-4D97-AF65-F5344CB8AC3E}">
        <p14:creationId xmlns:p14="http://schemas.microsoft.com/office/powerpoint/2010/main" val="5730391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Verdana" panose="020B0604030504040204" pitchFamily="34" charset="0"/>
                <a:ea typeface="Verdana" panose="020B0604030504040204" pitchFamily="34" charset="0"/>
              </a:rPr>
              <a:t>Cotton balls, Q-Tips®, splints, and paper labels do not fit the definition of a “foreign substance” because they are not added to improve the appearance of the specimen.</a:t>
            </a:r>
            <a:endParaRPr lang="en-US" dirty="0"/>
          </a:p>
        </p:txBody>
      </p:sp>
      <p:sp>
        <p:nvSpPr>
          <p:cNvPr id="4" name="Slide Number Placeholder 3"/>
          <p:cNvSpPr>
            <a:spLocks noGrp="1"/>
          </p:cNvSpPr>
          <p:nvPr>
            <p:ph type="sldNum" sz="quarter" idx="5"/>
          </p:nvPr>
        </p:nvSpPr>
        <p:spPr/>
        <p:txBody>
          <a:bodyPr/>
          <a:lstStyle/>
          <a:p>
            <a:fld id="{EC1CBBFB-FB1A-4E76-B350-9033DAC782F3}" type="slidenum">
              <a:rPr lang="en-US" smtClean="0"/>
              <a:t>21</a:t>
            </a:fld>
            <a:endParaRPr lang="en-US" dirty="0"/>
          </a:p>
        </p:txBody>
      </p:sp>
    </p:spTree>
    <p:extLst>
      <p:ext uri="{BB962C8B-B14F-4D97-AF65-F5344CB8AC3E}">
        <p14:creationId xmlns:p14="http://schemas.microsoft.com/office/powerpoint/2010/main" val="33338378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necessary, the class must be re-judged.</a:t>
            </a:r>
          </a:p>
        </p:txBody>
      </p:sp>
      <p:sp>
        <p:nvSpPr>
          <p:cNvPr id="4" name="Slide Number Placeholder 3"/>
          <p:cNvSpPr>
            <a:spLocks noGrp="1"/>
          </p:cNvSpPr>
          <p:nvPr>
            <p:ph type="sldNum" sz="quarter" idx="5"/>
          </p:nvPr>
        </p:nvSpPr>
        <p:spPr/>
        <p:txBody>
          <a:bodyPr/>
          <a:lstStyle/>
          <a:p>
            <a:fld id="{EC1CBBFB-FB1A-4E76-B350-9033DAC782F3}" type="slidenum">
              <a:rPr lang="en-US" smtClean="0"/>
              <a:t>22</a:t>
            </a:fld>
            <a:endParaRPr lang="en-US" dirty="0"/>
          </a:p>
        </p:txBody>
      </p:sp>
    </p:spTree>
    <p:extLst>
      <p:ext uri="{BB962C8B-B14F-4D97-AF65-F5344CB8AC3E}">
        <p14:creationId xmlns:p14="http://schemas.microsoft.com/office/powerpoint/2010/main" val="4688523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944F9-55C1-4CFD-9DCD-707702815A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0FEB02-C7C1-49B6-A717-BDCE80A99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6EAF8AC-30E7-4AC0-BF03-E67FC021CB90}"/>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5" name="Footer Placeholder 4">
            <a:extLst>
              <a:ext uri="{FF2B5EF4-FFF2-40B4-BE49-F238E27FC236}">
                <a16:creationId xmlns:a16="http://schemas.microsoft.com/office/drawing/2014/main" id="{48BAE5BE-4E5C-47A7-9D41-7E479F34BF1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07A820-0383-488C-AA6F-104B39FA95D0}"/>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109989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FD2B2-DF8A-4436-BBE7-ABCC8686CE4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F839DC-4444-4679-8EDF-ECD31BBB84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23C488-F03E-4521-9745-4693578BEAE4}"/>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5" name="Footer Placeholder 4">
            <a:extLst>
              <a:ext uri="{FF2B5EF4-FFF2-40B4-BE49-F238E27FC236}">
                <a16:creationId xmlns:a16="http://schemas.microsoft.com/office/drawing/2014/main" id="{F1F85629-EA30-4D12-996E-665751CF1D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732B6C6-EDB2-45E3-8978-952471105AE9}"/>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1286101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E01FE0-F396-4F4E-9529-8347195298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A8AE5F-4459-4D86-8D27-FF461DDEEE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C1A8DA-3CB8-496A-9B8B-F0068BFE4A2D}"/>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5" name="Footer Placeholder 4">
            <a:extLst>
              <a:ext uri="{FF2B5EF4-FFF2-40B4-BE49-F238E27FC236}">
                <a16:creationId xmlns:a16="http://schemas.microsoft.com/office/drawing/2014/main" id="{6EB54A6D-CDC8-4DAA-BD4B-E2E9487392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6D2DEC-CA0F-466A-A801-4315D2136E36}"/>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306171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947D0-B2EA-479A-9302-208C67528D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2479E2-C0DD-426F-ACC0-BEBB829B24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AA0FD8-A607-4E0C-A80D-A0FA6D3B7684}"/>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5" name="Footer Placeholder 4">
            <a:extLst>
              <a:ext uri="{FF2B5EF4-FFF2-40B4-BE49-F238E27FC236}">
                <a16:creationId xmlns:a16="http://schemas.microsoft.com/office/drawing/2014/main" id="{D0D548DE-8518-4975-8A9E-A1DDC41E289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CAB9123-8CA0-4E87-928D-4DE54C9EAAA9}"/>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432159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7E548-1ECB-4BC5-BACD-C45CA7198D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BD4341-4E19-4938-8958-1C6A385895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6B24A7-BE85-4015-B0C3-AB5EEE0F2501}"/>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5" name="Footer Placeholder 4">
            <a:extLst>
              <a:ext uri="{FF2B5EF4-FFF2-40B4-BE49-F238E27FC236}">
                <a16:creationId xmlns:a16="http://schemas.microsoft.com/office/drawing/2014/main" id="{B842BC46-1350-4288-90E2-B3CA02D409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1F602DF-8288-4D30-94F6-9D2BB753BB96}"/>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1286574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4492F-E560-4806-8AFE-A10CB369A1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9BFCEA-1CF2-4FF1-82E3-1B1B82617B6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B9F6E36-7332-415D-A8E6-AB6F8B271BA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691C9E-0AE9-439C-8E73-8E6D027165D2}"/>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6" name="Footer Placeholder 5">
            <a:extLst>
              <a:ext uri="{FF2B5EF4-FFF2-40B4-BE49-F238E27FC236}">
                <a16:creationId xmlns:a16="http://schemas.microsoft.com/office/drawing/2014/main" id="{B95E744A-0E29-4609-BC2F-D8BF6577593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5EFAB67-8698-4ADD-9D2A-97B08F776DB1}"/>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3412749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6DE0F-7E9F-433D-97A9-582B2246B4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C7AB3CA-C910-4AB7-A87A-C738A22A0F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8099D2-D925-45D6-82C6-20497F84974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535A05C-F366-4BFB-8504-09B5DB750B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9A59F5-04C3-46C8-9037-D636A92814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4A49154-3B39-452E-8219-03B5111B1C3F}"/>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8" name="Footer Placeholder 7">
            <a:extLst>
              <a:ext uri="{FF2B5EF4-FFF2-40B4-BE49-F238E27FC236}">
                <a16:creationId xmlns:a16="http://schemas.microsoft.com/office/drawing/2014/main" id="{7091D931-9012-440A-92A7-CF9C9CE192E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3397E89-665A-4753-ACE5-D40880CF76C4}"/>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1800932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2D151-F55E-4913-8EFF-F13412406D9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DFA0B83-F2B4-4BED-8F91-46EFFDEE7616}"/>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4" name="Footer Placeholder 3">
            <a:extLst>
              <a:ext uri="{FF2B5EF4-FFF2-40B4-BE49-F238E27FC236}">
                <a16:creationId xmlns:a16="http://schemas.microsoft.com/office/drawing/2014/main" id="{A900CF2E-BBAA-4413-9F74-F4D8E19303B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056EACA-AA5F-484C-AF19-C520FE17C0FF}"/>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319991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7A1A5E-B7A5-465F-998C-C15C7A425685}"/>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3" name="Footer Placeholder 2">
            <a:extLst>
              <a:ext uri="{FF2B5EF4-FFF2-40B4-BE49-F238E27FC236}">
                <a16:creationId xmlns:a16="http://schemas.microsoft.com/office/drawing/2014/main" id="{93EB5F54-790D-4EFD-91BF-F0506DB7B9A3}"/>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0DB3BC9-D09D-4E15-9235-29CD45B574BF}"/>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3223316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10DEC-E30F-471F-9872-87EE8F0533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E27B84-0D03-478C-AA4A-86517F95639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247078-9475-4408-BC71-76D57DD5FD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525C452-E9D9-416B-99F1-8345A4ACB4AE}"/>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6" name="Footer Placeholder 5">
            <a:extLst>
              <a:ext uri="{FF2B5EF4-FFF2-40B4-BE49-F238E27FC236}">
                <a16:creationId xmlns:a16="http://schemas.microsoft.com/office/drawing/2014/main" id="{327DE386-0FDF-402D-8702-5BCA5077E10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821DF7-D4EB-41FF-AB66-C28A53930779}"/>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206487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A1F5A-93A5-4AE1-9DFD-49FC6722B6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A55A09-DDDD-4FDF-82A9-24DEFA9B5E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2F5B6E5-F6ED-4DDA-BE9A-766C880F56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210EAC-A990-4BB4-A653-BE109EDE6B5E}"/>
              </a:ext>
            </a:extLst>
          </p:cNvPr>
          <p:cNvSpPr>
            <a:spLocks noGrp="1"/>
          </p:cNvSpPr>
          <p:nvPr>
            <p:ph type="dt" sz="half" idx="10"/>
          </p:nvPr>
        </p:nvSpPr>
        <p:spPr/>
        <p:txBody>
          <a:bodyPr/>
          <a:lstStyle/>
          <a:p>
            <a:fld id="{D7EC7B29-CB39-49EE-B86E-F04751AF7F8D}" type="datetimeFigureOut">
              <a:rPr lang="en-US" smtClean="0"/>
              <a:t>10/18/2020</a:t>
            </a:fld>
            <a:endParaRPr lang="en-US" dirty="0"/>
          </a:p>
        </p:txBody>
      </p:sp>
      <p:sp>
        <p:nvSpPr>
          <p:cNvPr id="6" name="Footer Placeholder 5">
            <a:extLst>
              <a:ext uri="{FF2B5EF4-FFF2-40B4-BE49-F238E27FC236}">
                <a16:creationId xmlns:a16="http://schemas.microsoft.com/office/drawing/2014/main" id="{94220BC1-4BE8-4C3B-BEF9-B1EDD59308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F3E5B7F-99D3-41EF-A25F-F9EAAB7A68EE}"/>
              </a:ext>
            </a:extLst>
          </p:cNvPr>
          <p:cNvSpPr>
            <a:spLocks noGrp="1"/>
          </p:cNvSpPr>
          <p:nvPr>
            <p:ph type="sldNum" sz="quarter" idx="12"/>
          </p:nvPr>
        </p:nvSpPr>
        <p:spPr/>
        <p:txBody>
          <a:bodyPr/>
          <a:lstStyle/>
          <a:p>
            <a:fld id="{18FE0C64-131B-4D1E-B355-B90B8B2A5D39}" type="slidenum">
              <a:rPr lang="en-US" smtClean="0"/>
              <a:t>‹#›</a:t>
            </a:fld>
            <a:endParaRPr lang="en-US" dirty="0"/>
          </a:p>
        </p:txBody>
      </p:sp>
    </p:spTree>
    <p:extLst>
      <p:ext uri="{BB962C8B-B14F-4D97-AF65-F5344CB8AC3E}">
        <p14:creationId xmlns:p14="http://schemas.microsoft.com/office/powerpoint/2010/main" val="2035354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68AFEB-C5BC-4B57-B793-0478D9C264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3B1048-0219-4495-A744-7FD255F0E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3BD6A1-A6B5-4582-A230-D62008708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EC7B29-CB39-49EE-B86E-F04751AF7F8D}" type="datetimeFigureOut">
              <a:rPr lang="en-US" smtClean="0"/>
              <a:t>10/18/2020</a:t>
            </a:fld>
            <a:endParaRPr lang="en-US" dirty="0"/>
          </a:p>
        </p:txBody>
      </p:sp>
      <p:sp>
        <p:nvSpPr>
          <p:cNvPr id="5" name="Footer Placeholder 4">
            <a:extLst>
              <a:ext uri="{FF2B5EF4-FFF2-40B4-BE49-F238E27FC236}">
                <a16:creationId xmlns:a16="http://schemas.microsoft.com/office/drawing/2014/main" id="{2B1CFC2E-3059-4D74-8E48-FABD6AA3C9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FC579AD1-0949-4A2C-95AC-C25243349F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FE0C64-131B-4D1E-B355-B90B8B2A5D39}" type="slidenum">
              <a:rPr lang="en-US" smtClean="0"/>
              <a:t>‹#›</a:t>
            </a:fld>
            <a:endParaRPr lang="en-US" dirty="0"/>
          </a:p>
        </p:txBody>
      </p:sp>
    </p:spTree>
    <p:extLst>
      <p:ext uri="{BB962C8B-B14F-4D97-AF65-F5344CB8AC3E}">
        <p14:creationId xmlns:p14="http://schemas.microsoft.com/office/powerpoint/2010/main" val="890336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434904" y="722314"/>
            <a:ext cx="5017477" cy="1737360"/>
          </a:xfrm>
          <a:noFill/>
        </p:spPr>
        <p:txBody>
          <a:bodyPr>
            <a:normAutofit fontScale="90000"/>
          </a:bodyPr>
          <a:lstStyle/>
          <a:p>
            <a:pPr eaLnBrk="1" hangingPunct="1"/>
            <a:r>
              <a:rPr lang="en-US" altLang="en-US" sz="3600" dirty="0">
                <a:solidFill>
                  <a:schemeClr val="bg1"/>
                </a:solidFill>
              </a:rPr>
              <a:t>UPDATE</a:t>
            </a:r>
            <a:br>
              <a:rPr lang="en-US" altLang="en-US" sz="3600" dirty="0">
                <a:solidFill>
                  <a:schemeClr val="bg1"/>
                </a:solidFill>
              </a:rPr>
            </a:br>
            <a:r>
              <a:rPr lang="en-US" altLang="en-US" sz="3600" dirty="0">
                <a:solidFill>
                  <a:schemeClr val="bg1"/>
                </a:solidFill>
              </a:rPr>
              <a:t>VIRTUAL PRESENTATION</a:t>
            </a:r>
            <a:br>
              <a:rPr lang="en-US" altLang="en-US" sz="3600" dirty="0">
                <a:solidFill>
                  <a:schemeClr val="bg1"/>
                </a:solidFill>
              </a:rPr>
            </a:br>
            <a:r>
              <a:rPr lang="en-US" altLang="en-US" sz="3600" dirty="0">
                <a:solidFill>
                  <a:schemeClr val="bg1"/>
                </a:solidFill>
              </a:rPr>
              <a:t>Bruce Monroe</a:t>
            </a:r>
            <a:br>
              <a:rPr lang="en-US" altLang="en-US" sz="3600" dirty="0">
                <a:solidFill>
                  <a:schemeClr val="bg1"/>
                </a:solidFill>
              </a:rPr>
            </a:br>
            <a:r>
              <a:rPr lang="en-US" altLang="en-US" sz="3600" dirty="0">
                <a:solidFill>
                  <a:schemeClr val="bg1"/>
                </a:solidFill>
              </a:rPr>
              <a:t>OCTOBER 17, 2020</a:t>
            </a:r>
          </a:p>
        </p:txBody>
      </p:sp>
      <p:pic>
        <p:nvPicPr>
          <p:cNvPr id="2051" name="Picture 4" descr="powerpoin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9448" y="914401"/>
            <a:ext cx="2668588" cy="5033963"/>
          </a:xfrm>
          <a:prstGeom prst="rect">
            <a:avLst/>
          </a:prstGeom>
          <a:noFill/>
          <a:ln w="34925">
            <a:solidFill>
              <a:srgbClr val="808000"/>
            </a:solidFill>
            <a:miter lim="800000"/>
            <a:headEnd/>
            <a:tailEnd/>
          </a:ln>
          <a:extLst>
            <a:ext uri="{909E8E84-426E-40DD-AFC4-6F175D3DCCD1}">
              <a14:hiddenFill xmlns:a14="http://schemas.microsoft.com/office/drawing/2010/main">
                <a:solidFill>
                  <a:srgbClr val="FFFFFF"/>
                </a:solidFill>
              </a14:hiddenFill>
            </a:ext>
          </a:extLst>
        </p:spPr>
      </p:pic>
      <p:pic>
        <p:nvPicPr>
          <p:cNvPr id="2052" name="Picture 5" descr="ARSEmbl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743200"/>
            <a:ext cx="1709738"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15336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895601" y="365761"/>
            <a:ext cx="6399213" cy="868363"/>
          </a:xfrm>
          <a:noFill/>
        </p:spPr>
        <p:txBody>
          <a:bodyPr>
            <a:normAutofit/>
          </a:bodyPr>
          <a:lstStyle/>
          <a:p>
            <a:pPr algn="ctr" eaLnBrk="1" hangingPunct="1"/>
            <a:r>
              <a:rPr lang="en-US" sz="3600" b="1" dirty="0">
                <a:latin typeface="Verdana" pitchFamily="34" charset="0"/>
                <a:ea typeface="Verdana" pitchFamily="34" charset="0"/>
                <a:cs typeface="Verdana" pitchFamily="34" charset="0"/>
              </a:rPr>
              <a:t>DISQUALIFICATION</a:t>
            </a:r>
          </a:p>
        </p:txBody>
      </p:sp>
      <p:sp>
        <p:nvSpPr>
          <p:cNvPr id="17411" name="Rectangle 3"/>
          <p:cNvSpPr>
            <a:spLocks noGrp="1" noChangeArrowheads="1"/>
          </p:cNvSpPr>
          <p:nvPr>
            <p:ph type="body" idx="1"/>
          </p:nvPr>
        </p:nvSpPr>
        <p:spPr>
          <a:xfrm>
            <a:off x="1674652" y="1371600"/>
            <a:ext cx="8595360" cy="5486400"/>
          </a:xfrm>
          <a:noFill/>
        </p:spPr>
        <p:txBody>
          <a:bodyPr>
            <a:noAutofit/>
          </a:bodyPr>
          <a:lstStyle/>
          <a:p>
            <a:pPr>
              <a:spcBef>
                <a:spcPts val="600"/>
              </a:spcBef>
              <a:spcAft>
                <a:spcPts val="600"/>
              </a:spcAft>
            </a:pPr>
            <a:r>
              <a:rPr lang="en-US" sz="3200" dirty="0">
                <a:solidFill>
                  <a:srgbClr val="000000"/>
                </a:solidFill>
                <a:latin typeface="Verdana" panose="020B0604030504040204" pitchFamily="34" charset="0"/>
                <a:ea typeface="Verdana" panose="020B0604030504040204" pitchFamily="34" charset="0"/>
              </a:rPr>
              <a:t>Disqualification is an extreme penalty and must only be used for the most serious offenses.</a:t>
            </a:r>
          </a:p>
          <a:p>
            <a:pPr>
              <a:spcBef>
                <a:spcPts val="600"/>
              </a:spcBef>
              <a:spcAft>
                <a:spcPts val="600"/>
              </a:spcAft>
            </a:pPr>
            <a:r>
              <a:rPr lang="en-US" sz="3200" dirty="0">
                <a:solidFill>
                  <a:srgbClr val="000000"/>
                </a:solidFill>
                <a:latin typeface="Verdana" panose="020B0604030504040204" pitchFamily="34" charset="0"/>
                <a:ea typeface="Verdana" panose="020B0604030504040204" pitchFamily="34" charset="0"/>
              </a:rPr>
              <a:t>The exhibitor must be given the benefit of the doubt.</a:t>
            </a:r>
          </a:p>
          <a:p>
            <a:pPr>
              <a:spcBef>
                <a:spcPts val="600"/>
              </a:spcBef>
              <a:spcAft>
                <a:spcPts val="600"/>
              </a:spcAft>
            </a:pPr>
            <a:r>
              <a:rPr lang="en-US" sz="3200" dirty="0">
                <a:latin typeface="Verdana" pitchFamily="34" charset="0"/>
                <a:ea typeface="Verdana" pitchFamily="34" charset="0"/>
                <a:cs typeface="Verdana" pitchFamily="34" charset="0"/>
              </a:rPr>
              <a:t>Judges must never disqualify an entry unless they are very sure of the disqualification.  If there is any question about the certainty of an offense, a judge must never disqualify an entry.</a:t>
            </a:r>
          </a:p>
        </p:txBody>
      </p:sp>
    </p:spTree>
    <p:extLst>
      <p:ext uri="{BB962C8B-B14F-4D97-AF65-F5344CB8AC3E}">
        <p14:creationId xmlns:p14="http://schemas.microsoft.com/office/powerpoint/2010/main" val="1056195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881850" y="389416"/>
            <a:ext cx="8869680" cy="6035040"/>
          </a:xfrm>
          <a:noFill/>
        </p:spPr>
        <p:txBody>
          <a:bodyPr>
            <a:noAutofit/>
          </a:bodyPr>
          <a:lstStyle/>
          <a:p>
            <a:pPr>
              <a:spcBef>
                <a:spcPts val="600"/>
              </a:spcBef>
              <a:spcAft>
                <a:spcPts val="600"/>
              </a:spcAft>
            </a:pPr>
            <a:r>
              <a:rPr lang="en-US" sz="2730" dirty="0">
                <a:solidFill>
                  <a:srgbClr val="000000"/>
                </a:solidFill>
                <a:latin typeface="Verdana" panose="020B0604030504040204" pitchFamily="34" charset="0"/>
                <a:ea typeface="Verdana" panose="020B0604030504040204" pitchFamily="34" charset="0"/>
              </a:rPr>
              <a:t>The former rules on disqualification fell disproportionally on inexperienced exhibitors and had a chilling effect on their decision to enter a rose show.</a:t>
            </a:r>
            <a:endParaRPr lang="en-US" sz="2730" dirty="0">
              <a:solidFill>
                <a:srgbClr val="000000"/>
              </a:solidFill>
              <a:latin typeface="Verdana" panose="020B0604030504040204" pitchFamily="34" charset="0"/>
              <a:ea typeface="Verdana" panose="020B0604030504040204" pitchFamily="34" charset="0"/>
              <a:cs typeface="Verdana" panose="020B0604030504040204" pitchFamily="34" charset="0"/>
            </a:endParaRPr>
          </a:p>
          <a:p>
            <a:pPr>
              <a:spcBef>
                <a:spcPts val="600"/>
              </a:spcBef>
              <a:spcAft>
                <a:spcPts val="600"/>
              </a:spcAft>
            </a:pPr>
            <a:r>
              <a:rPr lang="en-US" sz="2730" dirty="0">
                <a:solidFill>
                  <a:srgbClr val="000000"/>
                </a:solidFill>
                <a:latin typeface="Verdana" panose="020B0604030504040204" pitchFamily="34" charset="0"/>
                <a:ea typeface="Verdana" panose="020B0604030504040204" pitchFamily="34" charset="0"/>
              </a:rPr>
              <a:t>Newer exhibitors are typically not familiar with rose classification and with the fine points of rose exhibiting.  </a:t>
            </a:r>
            <a:r>
              <a:rPr lang="en-US" sz="2730" dirty="0">
                <a:solidFill>
                  <a:srgbClr val="000000"/>
                </a:solidFill>
                <a:latin typeface="Verdana" panose="020B0604030504040204" pitchFamily="34" charset="0"/>
                <a:ea typeface="Verdana" panose="020B0604030504040204" pitchFamily="34" charset="0"/>
                <a:cs typeface="Verdana" panose="020B0604030504040204" pitchFamily="34" charset="0"/>
              </a:rPr>
              <a:t>For example: </a:t>
            </a:r>
          </a:p>
          <a:p>
            <a:pPr lvl="1">
              <a:spcBef>
                <a:spcPts val="600"/>
              </a:spcBef>
              <a:spcAft>
                <a:spcPts val="600"/>
              </a:spcAft>
            </a:pPr>
            <a:r>
              <a:rPr lang="en-US" sz="2730" dirty="0">
                <a:solidFill>
                  <a:srgbClr val="000000"/>
                </a:solidFill>
                <a:latin typeface="Verdana" panose="020B0604030504040204" pitchFamily="34" charset="0"/>
                <a:ea typeface="Verdana" panose="020B0604030504040204" pitchFamily="34" charset="0"/>
                <a:cs typeface="Verdana" panose="020B0604030504040204" pitchFamily="34" charset="0"/>
              </a:rPr>
              <a:t>Some varieties could be exhibited with side buds, others were disqualified; </a:t>
            </a:r>
          </a:p>
          <a:p>
            <a:pPr lvl="1">
              <a:spcBef>
                <a:spcPts val="600"/>
              </a:spcBef>
              <a:spcAft>
                <a:spcPts val="600"/>
              </a:spcAft>
            </a:pPr>
            <a:r>
              <a:rPr lang="en-US" sz="2730" dirty="0">
                <a:solidFill>
                  <a:srgbClr val="000000"/>
                </a:solidFill>
                <a:latin typeface="Verdana" panose="020B0604030504040204" pitchFamily="34" charset="0"/>
                <a:ea typeface="Verdana" panose="020B0604030504040204" pitchFamily="34" charset="0"/>
                <a:cs typeface="Verdana" panose="020B0604030504040204" pitchFamily="34" charset="0"/>
              </a:rPr>
              <a:t>Some varieties could be exhibited stem on stem, others were disqualified; </a:t>
            </a:r>
          </a:p>
          <a:p>
            <a:pPr lvl="1">
              <a:spcBef>
                <a:spcPts val="600"/>
              </a:spcBef>
              <a:spcAft>
                <a:spcPts val="600"/>
              </a:spcAft>
            </a:pPr>
            <a:r>
              <a:rPr lang="en-US" sz="2730" dirty="0">
                <a:solidFill>
                  <a:srgbClr val="000000"/>
                </a:solidFill>
                <a:latin typeface="Verdana" panose="020B0604030504040204" pitchFamily="34" charset="0"/>
                <a:ea typeface="Verdana" panose="020B0604030504040204" pitchFamily="34" charset="0"/>
                <a:cs typeface="Verdana" panose="020B0604030504040204" pitchFamily="34" charset="0"/>
              </a:rPr>
              <a:t>Some varieties are sold under a name and/or classification that is not the ARS approved exhibition name and/or classification.</a:t>
            </a:r>
            <a:endParaRPr lang="en-US" sz="2730" dirty="0">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A4E15B38-C53F-4479-A16B-877F67F04D20}"/>
              </a:ext>
            </a:extLst>
          </p:cNvPr>
          <p:cNvSpPr/>
          <p:nvPr/>
        </p:nvSpPr>
        <p:spPr>
          <a:xfrm>
            <a:off x="3048000" y="2690336"/>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4205481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B10BFA-F13F-4051-9791-9C9EC369E9AC}"/>
              </a:ext>
            </a:extLst>
          </p:cNvPr>
          <p:cNvSpPr/>
          <p:nvPr/>
        </p:nvSpPr>
        <p:spPr>
          <a:xfrm>
            <a:off x="2170438" y="765473"/>
            <a:ext cx="7772400" cy="4047262"/>
          </a:xfrm>
          <a:prstGeom prst="rect">
            <a:avLst/>
          </a:prstGeom>
        </p:spPr>
        <p:txBody>
          <a:bodyPr>
            <a:spAutoFit/>
          </a:bodyPr>
          <a:lstStyle/>
          <a:p>
            <a:pPr>
              <a:spcAft>
                <a:spcPts val="800"/>
              </a:spcAft>
            </a:pPr>
            <a:r>
              <a:rPr lang="en-US" sz="3200" dirty="0">
                <a:solidFill>
                  <a:srgbClr val="000000"/>
                </a:solidFill>
                <a:latin typeface="Verdana" panose="020B0604030504040204" pitchFamily="34" charset="0"/>
                <a:ea typeface="Verdana" panose="020B0604030504040204" pitchFamily="34" charset="0"/>
              </a:rPr>
              <a:t>	The rules for disqualification are a major part of horticulture judging schools and a major part of the written exam.</a:t>
            </a:r>
          </a:p>
          <a:p>
            <a:pPr>
              <a:spcAft>
                <a:spcPts val="800"/>
              </a:spcAft>
            </a:pPr>
            <a:r>
              <a:rPr lang="en-US" sz="3200" dirty="0">
                <a:solidFill>
                  <a:srgbClr val="000000"/>
                </a:solidFill>
                <a:latin typeface="Verdana" panose="020B0604030504040204" pitchFamily="34" charset="0"/>
                <a:ea typeface="Verdana" panose="020B0604030504040204" pitchFamily="34" charset="0"/>
              </a:rPr>
              <a:t>	A score of only 70% is required to pass the written exam.</a:t>
            </a:r>
          </a:p>
          <a:p>
            <a:pPr>
              <a:spcAft>
                <a:spcPts val="200"/>
              </a:spcAft>
            </a:pPr>
            <a:r>
              <a:rPr lang="en-US" sz="3200" dirty="0">
                <a:solidFill>
                  <a:srgbClr val="000000"/>
                </a:solidFill>
                <a:latin typeface="Verdana" panose="020B0604030504040204" pitchFamily="34" charset="0"/>
                <a:ea typeface="Verdana" panose="020B0604030504040204" pitchFamily="34" charset="0"/>
              </a:rPr>
              <a:t> </a:t>
            </a:r>
          </a:p>
          <a:p>
            <a:endParaRPr lang="en-US" dirty="0"/>
          </a:p>
        </p:txBody>
      </p:sp>
    </p:spTree>
    <p:extLst>
      <p:ext uri="{BB962C8B-B14F-4D97-AF65-F5344CB8AC3E}">
        <p14:creationId xmlns:p14="http://schemas.microsoft.com/office/powerpoint/2010/main" val="2789571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B10BFA-F13F-4051-9791-9C9EC369E9AC}"/>
              </a:ext>
            </a:extLst>
          </p:cNvPr>
          <p:cNvSpPr/>
          <p:nvPr/>
        </p:nvSpPr>
        <p:spPr>
          <a:xfrm>
            <a:off x="2170438" y="765473"/>
            <a:ext cx="7772400" cy="5575885"/>
          </a:xfrm>
          <a:prstGeom prst="rect">
            <a:avLst/>
          </a:prstGeom>
        </p:spPr>
        <p:txBody>
          <a:bodyPr>
            <a:spAutoFit/>
          </a:bodyPr>
          <a:lstStyle/>
          <a:p>
            <a:pPr>
              <a:spcAft>
                <a:spcPts val="800"/>
              </a:spcAft>
            </a:pPr>
            <a:r>
              <a:rPr lang="en-US" sz="3200" dirty="0">
                <a:solidFill>
                  <a:srgbClr val="000000"/>
                </a:solidFill>
                <a:latin typeface="Verdana" panose="020B0604030504040204" pitchFamily="34" charset="0"/>
                <a:ea typeface="Verdana" panose="020B0604030504040204" pitchFamily="34" charset="0"/>
              </a:rPr>
              <a:t>	The rules for disqualification are a major part of horticulture judging schools and a major part of the written exam.</a:t>
            </a:r>
          </a:p>
          <a:p>
            <a:pPr>
              <a:spcAft>
                <a:spcPts val="800"/>
              </a:spcAft>
            </a:pPr>
            <a:r>
              <a:rPr lang="en-US" sz="3200" dirty="0">
                <a:solidFill>
                  <a:srgbClr val="000000"/>
                </a:solidFill>
                <a:latin typeface="Verdana" panose="020B0604030504040204" pitchFamily="34" charset="0"/>
                <a:ea typeface="Verdana" panose="020B0604030504040204" pitchFamily="34" charset="0"/>
              </a:rPr>
              <a:t>	A score of only 70% is required to pass the written exam.</a:t>
            </a:r>
          </a:p>
          <a:p>
            <a:pPr>
              <a:spcAft>
                <a:spcPts val="200"/>
              </a:spcAft>
            </a:pPr>
            <a:r>
              <a:rPr lang="en-US" sz="3200" dirty="0">
                <a:solidFill>
                  <a:srgbClr val="000000"/>
                </a:solidFill>
                <a:latin typeface="Verdana" panose="020B0604030504040204" pitchFamily="34" charset="0"/>
                <a:ea typeface="Verdana" panose="020B0604030504040204" pitchFamily="34" charset="0"/>
              </a:rPr>
              <a:t>	Arrangements have only two grounds for disqualification:</a:t>
            </a:r>
          </a:p>
          <a:p>
            <a:pPr>
              <a:spcAft>
                <a:spcPts val="200"/>
              </a:spcAft>
            </a:pPr>
            <a:r>
              <a:rPr lang="en-US" sz="3200" dirty="0">
                <a:solidFill>
                  <a:srgbClr val="000000"/>
                </a:solidFill>
                <a:latin typeface="Verdana" panose="020B0604030504040204" pitchFamily="34" charset="0"/>
                <a:ea typeface="Verdana" panose="020B0604030504040204" pitchFamily="34" charset="0"/>
              </a:rPr>
              <a:t>	use of florist roses, and</a:t>
            </a:r>
          </a:p>
          <a:p>
            <a:pPr>
              <a:spcAft>
                <a:spcPts val="200"/>
              </a:spcAft>
            </a:pPr>
            <a:r>
              <a:rPr lang="en-US" sz="3200" dirty="0">
                <a:solidFill>
                  <a:srgbClr val="000000"/>
                </a:solidFill>
                <a:latin typeface="Verdana" panose="020B0604030504040204" pitchFamily="34" charset="0"/>
                <a:ea typeface="Verdana" panose="020B0604030504040204" pitchFamily="34" charset="0"/>
              </a:rPr>
              <a:t>	use of artificial plant material. </a:t>
            </a:r>
          </a:p>
          <a:p>
            <a:endParaRPr lang="en-US" dirty="0"/>
          </a:p>
        </p:txBody>
      </p:sp>
    </p:spTree>
    <p:extLst>
      <p:ext uri="{BB962C8B-B14F-4D97-AF65-F5344CB8AC3E}">
        <p14:creationId xmlns:p14="http://schemas.microsoft.com/office/powerpoint/2010/main" val="3955588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B10BFA-F13F-4051-9791-9C9EC369E9AC}"/>
              </a:ext>
            </a:extLst>
          </p:cNvPr>
          <p:cNvSpPr/>
          <p:nvPr/>
        </p:nvSpPr>
        <p:spPr>
          <a:xfrm>
            <a:off x="2747211" y="1412584"/>
            <a:ext cx="7315200" cy="2523768"/>
          </a:xfrm>
          <a:prstGeom prst="rect">
            <a:avLst/>
          </a:prstGeom>
        </p:spPr>
        <p:txBody>
          <a:bodyPr>
            <a:spAutoFit/>
          </a:bodyPr>
          <a:lstStyle/>
          <a:p>
            <a:r>
              <a:rPr lang="en-US" sz="3200" dirty="0">
                <a:solidFill>
                  <a:srgbClr val="000000"/>
                </a:solidFill>
                <a:latin typeface="Verdana" panose="020B0604030504040204" pitchFamily="34" charset="0"/>
                <a:ea typeface="Verdana" panose="020B0604030504040204" pitchFamily="34" charset="0"/>
              </a:rPr>
              <a:t>	</a:t>
            </a:r>
          </a:p>
          <a:p>
            <a:r>
              <a:rPr lang="en-US" sz="3200" dirty="0">
                <a:solidFill>
                  <a:srgbClr val="000000"/>
                </a:solidFill>
                <a:latin typeface="Verdana" panose="020B0604030504040204" pitchFamily="34" charset="0"/>
                <a:ea typeface="Verdana" panose="020B0604030504040204" pitchFamily="34" charset="0"/>
              </a:rPr>
              <a:t>	</a:t>
            </a:r>
            <a:r>
              <a:rPr lang="en-US" sz="3600" dirty="0">
                <a:solidFill>
                  <a:srgbClr val="000000"/>
                </a:solidFill>
                <a:latin typeface="Verdana" panose="020B0604030504040204" pitchFamily="34" charset="0"/>
                <a:ea typeface="Verdana" panose="020B0604030504040204" pitchFamily="34" charset="0"/>
              </a:rPr>
              <a:t>The former grounds for disqualification are listed on the next slide.</a:t>
            </a:r>
          </a:p>
          <a:p>
            <a:endParaRPr lang="en-US" dirty="0"/>
          </a:p>
        </p:txBody>
      </p:sp>
    </p:spTree>
    <p:extLst>
      <p:ext uri="{BB962C8B-B14F-4D97-AF65-F5344CB8AC3E}">
        <p14:creationId xmlns:p14="http://schemas.microsoft.com/office/powerpoint/2010/main" val="3584666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FC43607-5511-40EF-84CB-6D8F957DCC4D}"/>
              </a:ext>
            </a:extLst>
          </p:cNvPr>
          <p:cNvSpPr/>
          <p:nvPr/>
        </p:nvSpPr>
        <p:spPr>
          <a:xfrm>
            <a:off x="2290756" y="279568"/>
            <a:ext cx="8503920" cy="6344301"/>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Stem-on-Stem (where not allowed)</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Not Disbudded (when required)</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Foreign Substance</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Misplaced (when placed by exhibitor)</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Misclassed</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Misnamed</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Improperly Named</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Unlabeled or Mislabeled</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Violation of Show Rules</a:t>
            </a:r>
          </a:p>
          <a:p>
            <a:pPr marL="342900" marR="0" lvl="0" indent="-342900">
              <a:spcBef>
                <a:spcPts val="0"/>
              </a:spcBef>
              <a:spcAft>
                <a:spcPts val="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Exhibitor’s Name Visible</a:t>
            </a:r>
          </a:p>
          <a:p>
            <a:pPr marL="342900" marR="0" lvl="0" indent="-342900">
              <a:spcBef>
                <a:spcPts val="0"/>
              </a:spcBef>
              <a:spcAft>
                <a:spcPts val="24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Roses not grown outdoors and/or not grown by the exhibitor</a:t>
            </a:r>
          </a:p>
          <a:p>
            <a:pPr marL="342900" marR="0" lvl="0" indent="-342900">
              <a:spcBef>
                <a:spcPts val="0"/>
              </a:spcBef>
              <a:spcAft>
                <a:spcPts val="240"/>
              </a:spcAft>
              <a:buFont typeface="+mj-lt"/>
              <a:buAutoNum type="arabicPeriod"/>
            </a:pPr>
            <a:r>
              <a:rPr lang="en-US" sz="2890" dirty="0">
                <a:solidFill>
                  <a:srgbClr val="000000"/>
                </a:solidFill>
                <a:latin typeface="Verdana" panose="020B0604030504040204" pitchFamily="34" charset="0"/>
                <a:ea typeface="Verdana" panose="020B0604030504040204" pitchFamily="34" charset="0"/>
              </a:rPr>
              <a:t> More than one entry of the same variety in the same class from the same exhibitor</a:t>
            </a:r>
            <a:r>
              <a:rPr lang="en-US" sz="2890" dirty="0">
                <a:solidFill>
                  <a:srgbClr val="000000"/>
                </a:solidFill>
                <a:latin typeface="Verdana" panose="020B0604030504040204" pitchFamily="34" charset="0"/>
                <a:ea typeface="Calibri" panose="020F0502020204030204" pitchFamily="34" charset="0"/>
              </a:rPr>
              <a:t> </a:t>
            </a:r>
          </a:p>
        </p:txBody>
      </p:sp>
    </p:spTree>
    <p:extLst>
      <p:ext uri="{BB962C8B-B14F-4D97-AF65-F5344CB8AC3E}">
        <p14:creationId xmlns:p14="http://schemas.microsoft.com/office/powerpoint/2010/main" val="24422776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5BEA21-F938-4E05-A96F-4E3BB5BF1230}"/>
              </a:ext>
            </a:extLst>
          </p:cNvPr>
          <p:cNvSpPr/>
          <p:nvPr/>
        </p:nvSpPr>
        <p:spPr>
          <a:xfrm>
            <a:off x="2401260" y="509411"/>
            <a:ext cx="8229600" cy="5663089"/>
          </a:xfrm>
          <a:prstGeom prst="rect">
            <a:avLst/>
          </a:prstGeom>
        </p:spPr>
        <p:txBody>
          <a:bodyPr>
            <a:spAutoFit/>
          </a:bodyPr>
          <a:lstStyle/>
          <a:p>
            <a:pPr marL="43180" marR="0" indent="457200">
              <a:spcBef>
                <a:spcPts val="0"/>
              </a:spcBef>
              <a:spcAft>
                <a:spcPts val="400"/>
              </a:spcAft>
            </a:pPr>
            <a:r>
              <a:rPr lang="en-US" sz="3200" b="1" dirty="0">
                <a:solidFill>
                  <a:srgbClr val="000000"/>
                </a:solidFill>
                <a:latin typeface="Verdana" panose="020B0604030504040204" pitchFamily="34" charset="0"/>
                <a:ea typeface="Verdana" panose="020B0604030504040204" pitchFamily="34" charset="0"/>
              </a:rPr>
              <a:t>Stem-on-stem is now a potential penalization.</a:t>
            </a:r>
            <a:r>
              <a:rPr lang="en-US" sz="3200" dirty="0">
                <a:solidFill>
                  <a:srgbClr val="000000"/>
                </a:solidFill>
                <a:latin typeface="Verdana" panose="020B0604030504040204" pitchFamily="34" charset="0"/>
                <a:ea typeface="Verdana" panose="020B0604030504040204" pitchFamily="34" charset="0"/>
              </a:rPr>
              <a:t>  </a:t>
            </a:r>
          </a:p>
          <a:p>
            <a:pPr marL="43180" marR="0" indent="457200">
              <a:spcBef>
                <a:spcPts val="0"/>
              </a:spcBef>
              <a:spcAft>
                <a:spcPts val="400"/>
              </a:spcAft>
            </a:pPr>
            <a:r>
              <a:rPr lang="en-US" sz="3200" dirty="0">
                <a:solidFill>
                  <a:srgbClr val="000000"/>
                </a:solidFill>
                <a:latin typeface="Verdana" panose="020B0604030504040204" pitchFamily="34" charset="0"/>
                <a:ea typeface="Verdana" panose="020B0604030504040204" pitchFamily="34" charset="0"/>
              </a:rPr>
              <a:t>Stem-on-stem above the lip of the vase is not a disqualification in any class.  </a:t>
            </a:r>
          </a:p>
          <a:p>
            <a:pPr marL="43180" marR="0" indent="457200">
              <a:spcBef>
                <a:spcPts val="0"/>
              </a:spcBef>
              <a:spcAft>
                <a:spcPts val="400"/>
              </a:spcAft>
            </a:pPr>
            <a:r>
              <a:rPr lang="en-US" sz="3200" dirty="0">
                <a:solidFill>
                  <a:srgbClr val="000000"/>
                </a:solidFill>
                <a:latin typeface="Verdana" panose="020B0604030504040204" pitchFamily="34" charset="0"/>
                <a:ea typeface="Verdana" panose="020B0604030504040204" pitchFamily="34" charset="0"/>
              </a:rPr>
              <a:t>It is a fault in stem and foliage and penalized to the degree of distraction, if any. </a:t>
            </a:r>
          </a:p>
          <a:p>
            <a:pPr marL="43180" marR="0" indent="457200">
              <a:spcBef>
                <a:spcPts val="0"/>
              </a:spcBef>
              <a:spcAft>
                <a:spcPts val="400"/>
              </a:spcAft>
            </a:pPr>
            <a:r>
              <a:rPr lang="en-US" sz="3200" dirty="0">
                <a:solidFill>
                  <a:srgbClr val="000000"/>
                </a:solidFill>
                <a:latin typeface="Verdana" panose="020B0604030504040204" pitchFamily="34" charset="0"/>
                <a:ea typeface="Verdana" panose="020B0604030504040204" pitchFamily="34" charset="0"/>
              </a:rPr>
              <a:t>This was previously the rule for shrubs and </a:t>
            </a:r>
            <a:r>
              <a:rPr lang="en-US" sz="3200" dirty="0">
                <a:solidFill>
                  <a:srgbClr val="000000"/>
                </a:solidFill>
                <a:latin typeface="Old English Text MT" panose="03040902040508030806" pitchFamily="66" charset="0"/>
                <a:ea typeface="Verdana" panose="020B0604030504040204" pitchFamily="34" charset="0"/>
              </a:rPr>
              <a:t>Old Garden Roses</a:t>
            </a:r>
            <a:r>
              <a:rPr lang="en-US" sz="3200" dirty="0">
                <a:solidFill>
                  <a:srgbClr val="000000"/>
                </a:solidFill>
                <a:latin typeface="Verdana" panose="020B0604030504040204" pitchFamily="34" charset="0"/>
                <a:ea typeface="Verdana" panose="020B0604030504040204" pitchFamily="34" charset="0"/>
              </a:rPr>
              <a:t>.  Now it applies to all entries.</a:t>
            </a:r>
          </a:p>
        </p:txBody>
      </p:sp>
    </p:spTree>
    <p:extLst>
      <p:ext uri="{BB962C8B-B14F-4D97-AF65-F5344CB8AC3E}">
        <p14:creationId xmlns:p14="http://schemas.microsoft.com/office/powerpoint/2010/main" val="1686496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5BEA21-F938-4E05-A96F-4E3BB5BF1230}"/>
              </a:ext>
            </a:extLst>
          </p:cNvPr>
          <p:cNvSpPr>
            <a:spLocks noChangeAspect="1"/>
          </p:cNvSpPr>
          <p:nvPr/>
        </p:nvSpPr>
        <p:spPr>
          <a:xfrm>
            <a:off x="1990722" y="1041350"/>
            <a:ext cx="8229600" cy="4042069"/>
          </a:xfrm>
          <a:prstGeom prst="rect">
            <a:avLst/>
          </a:prstGeom>
        </p:spPr>
        <p:txBody>
          <a:bodyPr>
            <a:spAutoFit/>
          </a:bodyPr>
          <a:lstStyle/>
          <a:p>
            <a:pPr marL="43180" marR="0" indent="457200">
              <a:lnSpc>
                <a:spcPct val="107000"/>
              </a:lnSpc>
              <a:spcBef>
                <a:spcPts val="0"/>
              </a:spcBef>
              <a:spcAft>
                <a:spcPts val="1200"/>
              </a:spcAft>
            </a:pPr>
            <a:r>
              <a:rPr lang="en-US" sz="3200" b="1" dirty="0">
                <a:solidFill>
                  <a:srgbClr val="000000"/>
                </a:solidFill>
                <a:latin typeface="Verdana" panose="020B0604030504040204" pitchFamily="34" charset="0"/>
                <a:ea typeface="Verdana" panose="020B0604030504040204" pitchFamily="34" charset="0"/>
              </a:rPr>
              <a:t>Stem-on-stem below the lip of the vase is irrelevant.  </a:t>
            </a:r>
          </a:p>
          <a:p>
            <a:pPr marL="43180" marR="0" indent="457200">
              <a:lnSpc>
                <a:spcPct val="107000"/>
              </a:lnSpc>
              <a:spcBef>
                <a:spcPts val="0"/>
              </a:spcBef>
              <a:spcAft>
                <a:spcPts val="1200"/>
              </a:spcAft>
            </a:pPr>
            <a:r>
              <a:rPr lang="en-US" sz="3200" dirty="0">
                <a:solidFill>
                  <a:srgbClr val="000000"/>
                </a:solidFill>
                <a:latin typeface="Verdana" panose="020B0604030504040204" pitchFamily="34" charset="0"/>
                <a:ea typeface="Verdana" panose="020B0604030504040204" pitchFamily="34" charset="0"/>
              </a:rPr>
              <a:t>What is beneath the lip of the vase is of no consequence in judging.  </a:t>
            </a:r>
          </a:p>
          <a:p>
            <a:pPr marL="43180" marR="0" indent="457200">
              <a:lnSpc>
                <a:spcPct val="107000"/>
              </a:lnSpc>
              <a:spcBef>
                <a:spcPts val="0"/>
              </a:spcBef>
              <a:spcAft>
                <a:spcPts val="1800"/>
              </a:spcAft>
            </a:pPr>
            <a:r>
              <a:rPr lang="en-US" sz="3200" dirty="0">
                <a:solidFill>
                  <a:srgbClr val="000000"/>
                </a:solidFill>
                <a:latin typeface="Verdana" panose="020B0604030504040204" pitchFamily="34" charset="0"/>
                <a:ea typeface="Verdana" panose="020B0604030504040204" pitchFamily="34" charset="0"/>
              </a:rPr>
              <a:t>Judges may not remove a specimen from the vase to examine it for any purpose.</a:t>
            </a:r>
          </a:p>
        </p:txBody>
      </p:sp>
    </p:spTree>
    <p:extLst>
      <p:ext uri="{BB962C8B-B14F-4D97-AF65-F5344CB8AC3E}">
        <p14:creationId xmlns:p14="http://schemas.microsoft.com/office/powerpoint/2010/main" val="1805432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02ADB5C-9CC8-4F99-8666-7E9751FCA0F1}"/>
              </a:ext>
            </a:extLst>
          </p:cNvPr>
          <p:cNvSpPr/>
          <p:nvPr/>
        </p:nvSpPr>
        <p:spPr>
          <a:xfrm>
            <a:off x="1505173" y="455651"/>
            <a:ext cx="8778240" cy="5570756"/>
          </a:xfrm>
          <a:prstGeom prst="rect">
            <a:avLst/>
          </a:prstGeom>
        </p:spPr>
        <p:txBody>
          <a:bodyPr>
            <a:spAutoFit/>
          </a:bodyPr>
          <a:lstStyle/>
          <a:p>
            <a:pPr>
              <a:spcAft>
                <a:spcPts val="1200"/>
              </a:spcAft>
            </a:pPr>
            <a:r>
              <a:rPr lang="en-US" sz="2800" b="1" dirty="0">
                <a:solidFill>
                  <a:srgbClr val="000000"/>
                </a:solidFill>
                <a:latin typeface="Verdana" panose="020B0604030504040204" pitchFamily="34" charset="0"/>
                <a:ea typeface="Verdana" panose="020B0604030504040204" pitchFamily="34" charset="0"/>
              </a:rPr>
              <a:t>Side Buds are now a Potential Penalization</a:t>
            </a:r>
            <a:r>
              <a:rPr lang="en-US" sz="2800" dirty="0">
                <a:solidFill>
                  <a:srgbClr val="000000"/>
                </a:solidFill>
                <a:latin typeface="Verdana" panose="020B0604030504040204" pitchFamily="34" charset="0"/>
                <a:ea typeface="Verdana" panose="020B0604030504040204" pitchFamily="34" charset="0"/>
              </a:rPr>
              <a:t> </a:t>
            </a:r>
          </a:p>
          <a:p>
            <a:pPr indent="457200">
              <a:spcAft>
                <a:spcPts val="600"/>
              </a:spcAft>
            </a:pPr>
            <a:r>
              <a:rPr lang="en-US" sz="2800" dirty="0">
                <a:solidFill>
                  <a:srgbClr val="000000"/>
                </a:solidFill>
                <a:latin typeface="Verdana" panose="020B0604030504040204" pitchFamily="34" charset="0"/>
                <a:ea typeface="Verdana" panose="020B0604030504040204" pitchFamily="34" charset="0"/>
              </a:rPr>
              <a:t>One or more side buds in classes where side buds were formerly not permitted (one bloom per stem and open bloom hybrid teas, grandifloras, floribundas, minifloras, and miniatures) are not a disqualification.  </a:t>
            </a:r>
          </a:p>
          <a:p>
            <a:pPr indent="457200">
              <a:spcAft>
                <a:spcPts val="600"/>
              </a:spcAft>
            </a:pPr>
            <a:r>
              <a:rPr lang="en-US" sz="2800" dirty="0">
                <a:solidFill>
                  <a:srgbClr val="000000"/>
                </a:solidFill>
                <a:latin typeface="Verdana" panose="020B0604030504040204" pitchFamily="34" charset="0"/>
                <a:ea typeface="Verdana" panose="020B0604030504040204" pitchFamily="34" charset="0"/>
              </a:rPr>
              <a:t>They are a fault in stem and foliage in these classes and are penalized only to the degree of its distraction, if any.</a:t>
            </a:r>
          </a:p>
          <a:p>
            <a:pPr indent="457200">
              <a:spcAft>
                <a:spcPts val="600"/>
              </a:spcAft>
            </a:pPr>
            <a:r>
              <a:rPr lang="en-US" sz="2800" dirty="0">
                <a:solidFill>
                  <a:srgbClr val="000000"/>
                </a:solidFill>
                <a:latin typeface="Verdana" panose="020B0604030504040204" pitchFamily="34" charset="0"/>
                <a:ea typeface="Verdana" panose="020B0604030504040204" pitchFamily="34" charset="0"/>
              </a:rPr>
              <a:t>The rules concerning side buds in those classes in which side buds were previously permitted are unchanged.</a:t>
            </a:r>
          </a:p>
        </p:txBody>
      </p:sp>
    </p:spTree>
    <p:extLst>
      <p:ext uri="{BB962C8B-B14F-4D97-AF65-F5344CB8AC3E}">
        <p14:creationId xmlns:p14="http://schemas.microsoft.com/office/powerpoint/2010/main" val="2336679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135E69A-2EAF-4FFB-AAA2-5D3BC17E9017}"/>
              </a:ext>
            </a:extLst>
          </p:cNvPr>
          <p:cNvSpPr/>
          <p:nvPr/>
        </p:nvSpPr>
        <p:spPr>
          <a:xfrm>
            <a:off x="1589130" y="469627"/>
            <a:ext cx="8686800" cy="5801588"/>
          </a:xfrm>
          <a:prstGeom prst="rect">
            <a:avLst/>
          </a:prstGeom>
        </p:spPr>
        <p:txBody>
          <a:bodyPr>
            <a:spAutoFit/>
          </a:bodyPr>
          <a:lstStyle/>
          <a:p>
            <a:pPr algn="ctr">
              <a:spcAft>
                <a:spcPts val="900"/>
              </a:spcAft>
            </a:pPr>
            <a:r>
              <a:rPr lang="en-US" sz="3600" b="1" dirty="0">
                <a:solidFill>
                  <a:srgbClr val="000000"/>
                </a:solidFill>
                <a:latin typeface="Verdana" panose="020B0604030504040204" pitchFamily="34" charset="0"/>
                <a:ea typeface="Verdana" panose="020B0604030504040204" pitchFamily="34" charset="0"/>
              </a:rPr>
              <a:t>Foreign Substance</a:t>
            </a:r>
            <a:endParaRPr lang="en-US" sz="3600" dirty="0">
              <a:solidFill>
                <a:srgbClr val="000000"/>
              </a:solidFill>
              <a:latin typeface="Verdana" panose="020B0604030504040204" pitchFamily="34" charset="0"/>
              <a:ea typeface="Verdana" panose="020B0604030504040204" pitchFamily="34" charset="0"/>
            </a:endParaRPr>
          </a:p>
          <a:p>
            <a:pPr>
              <a:spcAft>
                <a:spcPts val="600"/>
              </a:spcAft>
            </a:pPr>
            <a:r>
              <a:rPr lang="en-US" sz="3200" dirty="0">
                <a:solidFill>
                  <a:srgbClr val="000000"/>
                </a:solidFill>
                <a:latin typeface="Verdana" panose="020B0604030504040204" pitchFamily="34" charset="0"/>
                <a:ea typeface="Verdana" panose="020B0604030504040204" pitchFamily="34" charset="0"/>
              </a:rPr>
              <a:t>	An entry can be disqualified only when there is an obvious attempt to cheat.</a:t>
            </a:r>
          </a:p>
          <a:p>
            <a:pPr>
              <a:spcAft>
                <a:spcPts val="600"/>
              </a:spcAft>
            </a:pPr>
            <a:r>
              <a:rPr lang="en-US" sz="3200" dirty="0">
                <a:solidFill>
                  <a:srgbClr val="000000"/>
                </a:solidFill>
                <a:latin typeface="Verdana" panose="020B0604030504040204" pitchFamily="34" charset="0"/>
                <a:ea typeface="Verdana" panose="020B0604030504040204" pitchFamily="34" charset="0"/>
              </a:rPr>
              <a:t>	An entry must be disqualified only if it is evident that a foreign substance was applied to improve the appearance of the entry.</a:t>
            </a:r>
          </a:p>
          <a:p>
            <a:pPr>
              <a:spcAft>
                <a:spcPts val="600"/>
              </a:spcAft>
            </a:pPr>
            <a:r>
              <a:rPr lang="en-US" sz="3200" dirty="0">
                <a:solidFill>
                  <a:srgbClr val="000000"/>
                </a:solidFill>
                <a:latin typeface="Verdana" panose="020B0604030504040204" pitchFamily="34" charset="0"/>
                <a:ea typeface="Verdana" panose="020B0604030504040204" pitchFamily="34" charset="0"/>
              </a:rPr>
              <a:t>	Examples are green ink, leaf polish, paint, tape, and “replacement” petals.</a:t>
            </a:r>
          </a:p>
        </p:txBody>
      </p:sp>
    </p:spTree>
    <p:extLst>
      <p:ext uri="{BB962C8B-B14F-4D97-AF65-F5344CB8AC3E}">
        <p14:creationId xmlns:p14="http://schemas.microsoft.com/office/powerpoint/2010/main" val="86456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20E-CC8C-46FA-BF37-411B74909838}"/>
              </a:ext>
            </a:extLst>
          </p:cNvPr>
          <p:cNvSpPr>
            <a:spLocks noGrp="1"/>
          </p:cNvSpPr>
          <p:nvPr>
            <p:ph type="title"/>
          </p:nvPr>
        </p:nvSpPr>
        <p:spPr>
          <a:xfrm>
            <a:off x="838200" y="435465"/>
            <a:ext cx="10515600" cy="1325563"/>
          </a:xfrm>
        </p:spPr>
        <p:txBody>
          <a:bodyPr>
            <a:normAutofit/>
          </a:bodyPr>
          <a:lstStyle/>
          <a:p>
            <a:pPr algn="ctr">
              <a:lnSpc>
                <a:spcPct val="100000"/>
              </a:lnSpc>
            </a:pPr>
            <a:r>
              <a:rPr lang="en-US" b="1" dirty="0">
                <a:solidFill>
                  <a:schemeClr val="bg2"/>
                </a:solidFill>
                <a:latin typeface="Verdana" panose="020B0604030504040204" pitchFamily="34" charset="0"/>
                <a:ea typeface="Verdana" panose="020B0604030504040204" pitchFamily="34" charset="0"/>
              </a:rPr>
              <a:t>Summary of the Presentation</a:t>
            </a:r>
          </a:p>
        </p:txBody>
      </p:sp>
      <p:sp>
        <p:nvSpPr>
          <p:cNvPr id="3" name="Content Placeholder 2">
            <a:extLst>
              <a:ext uri="{FF2B5EF4-FFF2-40B4-BE49-F238E27FC236}">
                <a16:creationId xmlns:a16="http://schemas.microsoft.com/office/drawing/2014/main" id="{09BE76D1-8B48-4104-88EA-676DBEE73A91}"/>
              </a:ext>
            </a:extLst>
          </p:cNvPr>
          <p:cNvSpPr>
            <a:spLocks noGrp="1"/>
          </p:cNvSpPr>
          <p:nvPr>
            <p:ph idx="1"/>
          </p:nvPr>
        </p:nvSpPr>
        <p:spPr>
          <a:xfrm>
            <a:off x="2076165" y="1994441"/>
            <a:ext cx="8961120" cy="2743200"/>
          </a:xfrm>
        </p:spPr>
        <p:txBody>
          <a:bodyPr>
            <a:normAutofit/>
          </a:bodyPr>
          <a:lstStyle/>
          <a:p>
            <a:pPr marL="1200150" lvl="2" indent="-742950">
              <a:lnSpc>
                <a:spcPct val="100000"/>
              </a:lnSpc>
              <a:spcBef>
                <a:spcPts val="0"/>
              </a:spcBef>
              <a:spcAft>
                <a:spcPts val="1200"/>
              </a:spcAft>
              <a:buAutoNum type="arabicParenBoth"/>
            </a:pPr>
            <a:r>
              <a:rPr lang="en-US" sz="3200" b="1" dirty="0">
                <a:solidFill>
                  <a:schemeClr val="bg2"/>
                </a:solidFill>
                <a:latin typeface="Verdana" panose="020B0604030504040204" pitchFamily="34" charset="0"/>
                <a:ea typeface="Verdana" panose="020B0604030504040204" pitchFamily="34" charset="0"/>
              </a:rPr>
              <a:t>Changes to the Rules on Disqualification and Penalization</a:t>
            </a:r>
          </a:p>
        </p:txBody>
      </p:sp>
    </p:spTree>
    <p:extLst>
      <p:ext uri="{BB962C8B-B14F-4D97-AF65-F5344CB8AC3E}">
        <p14:creationId xmlns:p14="http://schemas.microsoft.com/office/powerpoint/2010/main" val="1721413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F850221-1635-45FD-9B48-3D050C9DE55C}"/>
              </a:ext>
            </a:extLst>
          </p:cNvPr>
          <p:cNvSpPr/>
          <p:nvPr/>
        </p:nvSpPr>
        <p:spPr>
          <a:xfrm>
            <a:off x="1739042" y="850961"/>
            <a:ext cx="8412480" cy="5324535"/>
          </a:xfrm>
          <a:prstGeom prst="rect">
            <a:avLst/>
          </a:prstGeom>
        </p:spPr>
        <p:txBody>
          <a:bodyPr>
            <a:spAutoFit/>
          </a:bodyPr>
          <a:lstStyle/>
          <a:p>
            <a:pPr>
              <a:spcAft>
                <a:spcPts val="600"/>
              </a:spcAft>
            </a:pPr>
            <a:r>
              <a:rPr lang="en-US" sz="3200" dirty="0">
                <a:latin typeface="Verdana" panose="020B0604030504040204" pitchFamily="34" charset="0"/>
                <a:ea typeface="Verdana" panose="020B0604030504040204" pitchFamily="34" charset="0"/>
              </a:rPr>
              <a:t>	</a:t>
            </a:r>
            <a:r>
              <a:rPr lang="en-US" sz="3350" dirty="0">
                <a:latin typeface="Verdana" panose="020B0604030504040204" pitchFamily="34" charset="0"/>
                <a:ea typeface="Verdana" panose="020B0604030504040204" pitchFamily="34" charset="0"/>
              </a:rPr>
              <a:t>Spray residue, bird lime, dirt, etc., are a fault in stem and foliage penalized only to the degree of its distraction, if any. </a:t>
            </a:r>
          </a:p>
          <a:p>
            <a:pPr>
              <a:spcAft>
                <a:spcPts val="600"/>
              </a:spcAft>
            </a:pPr>
            <a:r>
              <a:rPr lang="en-US" sz="3350" dirty="0">
                <a:latin typeface="Verdana" panose="020B0604030504040204" pitchFamily="34" charset="0"/>
                <a:ea typeface="Verdana" panose="020B0604030504040204" pitchFamily="34" charset="0"/>
              </a:rPr>
              <a:t>	Aphids, mites, thrips, and other natural things should be ignored unless highly distracting, in which case the entry may be penalized according to the degree of distraction.</a:t>
            </a:r>
          </a:p>
        </p:txBody>
      </p:sp>
    </p:spTree>
    <p:extLst>
      <p:ext uri="{BB962C8B-B14F-4D97-AF65-F5344CB8AC3E}">
        <p14:creationId xmlns:p14="http://schemas.microsoft.com/office/powerpoint/2010/main" val="2783291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63EBDC-D2E5-413D-8E1B-8A03FBAE9D46}"/>
              </a:ext>
            </a:extLst>
          </p:cNvPr>
          <p:cNvSpPr/>
          <p:nvPr/>
        </p:nvSpPr>
        <p:spPr>
          <a:xfrm>
            <a:off x="1838182" y="861542"/>
            <a:ext cx="8778240" cy="4809009"/>
          </a:xfrm>
          <a:prstGeom prst="rect">
            <a:avLst/>
          </a:prstGeom>
        </p:spPr>
        <p:txBody>
          <a:bodyPr>
            <a:spAutoFit/>
          </a:bodyPr>
          <a:lstStyle/>
          <a:p>
            <a:pPr>
              <a:spcAft>
                <a:spcPts val="600"/>
              </a:spcAft>
            </a:pPr>
            <a:r>
              <a:rPr lang="en-US" sz="3200" dirty="0">
                <a:latin typeface="Verdana" panose="020B0604030504040204" pitchFamily="34" charset="0"/>
                <a:ea typeface="Verdana" panose="020B0604030504040204" pitchFamily="34" charset="0"/>
              </a:rPr>
              <a:t>	</a:t>
            </a:r>
            <a:r>
              <a:rPr lang="en-US" sz="3350" dirty="0">
                <a:latin typeface="Verdana" panose="020B0604030504040204" pitchFamily="34" charset="0"/>
                <a:ea typeface="Verdana" panose="020B0604030504040204" pitchFamily="34" charset="0"/>
              </a:rPr>
              <a:t>Entries are disqualified for attempted cheating, not for carelessness.</a:t>
            </a:r>
          </a:p>
          <a:p>
            <a:pPr>
              <a:spcAft>
                <a:spcPts val="600"/>
              </a:spcAft>
            </a:pPr>
            <a:r>
              <a:rPr lang="en-US" sz="3350" dirty="0">
                <a:latin typeface="Verdana" panose="020B0604030504040204" pitchFamily="34" charset="0"/>
                <a:ea typeface="Verdana" panose="020B0604030504040204" pitchFamily="34" charset="0"/>
              </a:rPr>
              <a:t>	Grooming materials accidentally left on the entry, such as cotton balls, Q-Tips®, splints, and paper labels, shall be carefully removed before judging by the judge or clerk at the direction of the judge.</a:t>
            </a:r>
          </a:p>
        </p:txBody>
      </p:sp>
    </p:spTree>
    <p:extLst>
      <p:ext uri="{BB962C8B-B14F-4D97-AF65-F5344CB8AC3E}">
        <p14:creationId xmlns:p14="http://schemas.microsoft.com/office/powerpoint/2010/main" val="36340012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4AEF222-95DA-44E0-BDF9-CD8D7F9BADA7}"/>
              </a:ext>
            </a:extLst>
          </p:cNvPr>
          <p:cNvSpPr/>
          <p:nvPr/>
        </p:nvSpPr>
        <p:spPr>
          <a:xfrm>
            <a:off x="2358679" y="807439"/>
            <a:ext cx="8138160" cy="5286062"/>
          </a:xfrm>
          <a:prstGeom prst="rect">
            <a:avLst/>
          </a:prstGeom>
        </p:spPr>
        <p:txBody>
          <a:bodyPr>
            <a:spAutoFit/>
          </a:bodyPr>
          <a:lstStyle/>
          <a:p>
            <a:pPr indent="457200">
              <a:spcAft>
                <a:spcPts val="900"/>
              </a:spcAft>
            </a:pPr>
            <a:r>
              <a:rPr lang="en-US" sz="3200" b="1" dirty="0">
                <a:solidFill>
                  <a:srgbClr val="000000"/>
                </a:solidFill>
                <a:latin typeface="Verdana" panose="020B0604030504040204" pitchFamily="34" charset="0"/>
                <a:ea typeface="Verdana" panose="020B0604030504040204" pitchFamily="34" charset="0"/>
              </a:rPr>
              <a:t>Misplaced (when placed by the exhibitor)</a:t>
            </a:r>
            <a:endParaRPr lang="en-US" sz="3200" dirty="0">
              <a:solidFill>
                <a:srgbClr val="000000"/>
              </a:solidFill>
              <a:latin typeface="Verdana" panose="020B0604030504040204" pitchFamily="34" charset="0"/>
              <a:ea typeface="Verdana" panose="020B0604030504040204" pitchFamily="34" charset="0"/>
            </a:endParaRPr>
          </a:p>
          <a:p>
            <a:pPr indent="457200">
              <a:spcAft>
                <a:spcPts val="600"/>
              </a:spcAft>
            </a:pPr>
            <a:r>
              <a:rPr lang="en-US" sz="3200" dirty="0">
                <a:solidFill>
                  <a:srgbClr val="000000"/>
                </a:solidFill>
                <a:latin typeface="Verdana" panose="020B0604030504040204" pitchFamily="34" charset="0"/>
                <a:ea typeface="Verdana" panose="020B0604030504040204" pitchFamily="34" charset="0"/>
              </a:rPr>
              <a:t>Misplaced entries containing the correct class on the entry tag shall be moved to the proper class and judged.  </a:t>
            </a:r>
          </a:p>
          <a:p>
            <a:pPr indent="457200">
              <a:spcAft>
                <a:spcPts val="600"/>
              </a:spcAft>
            </a:pPr>
            <a:r>
              <a:rPr lang="en-US" sz="3200" dirty="0">
                <a:solidFill>
                  <a:srgbClr val="000000"/>
                </a:solidFill>
                <a:latin typeface="Verdana" panose="020B0604030504040204" pitchFamily="34" charset="0"/>
                <a:ea typeface="Verdana" panose="020B0604030504040204" pitchFamily="34" charset="0"/>
              </a:rPr>
              <a:t>Formerly, only entries misplaced by the placement committee were moved to the proper class.  </a:t>
            </a:r>
          </a:p>
          <a:p>
            <a:pPr indent="457200">
              <a:spcAft>
                <a:spcPts val="600"/>
              </a:spcAft>
            </a:pPr>
            <a:r>
              <a:rPr lang="en-US" sz="3200" dirty="0">
                <a:solidFill>
                  <a:srgbClr val="000000"/>
                </a:solidFill>
                <a:latin typeface="Verdana" panose="020B0604030504040204" pitchFamily="34" charset="0"/>
                <a:ea typeface="Verdana" panose="020B0604030504040204" pitchFamily="34" charset="0"/>
              </a:rPr>
              <a:t>Now all misplaced entries are to be moved to the proper class.</a:t>
            </a:r>
          </a:p>
        </p:txBody>
      </p:sp>
    </p:spTree>
    <p:extLst>
      <p:ext uri="{BB962C8B-B14F-4D97-AF65-F5344CB8AC3E}">
        <p14:creationId xmlns:p14="http://schemas.microsoft.com/office/powerpoint/2010/main" val="3929273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637BFA-3C43-4213-9338-5008DEB2AFC3}"/>
              </a:ext>
            </a:extLst>
          </p:cNvPr>
          <p:cNvSpPr/>
          <p:nvPr/>
        </p:nvSpPr>
        <p:spPr>
          <a:xfrm>
            <a:off x="2475910" y="941596"/>
            <a:ext cx="8046720" cy="3795270"/>
          </a:xfrm>
          <a:prstGeom prst="rect">
            <a:avLst/>
          </a:prstGeom>
        </p:spPr>
        <p:txBody>
          <a:bodyPr wrap="square">
            <a:spAutoFit/>
          </a:bodyPr>
          <a:lstStyle/>
          <a:p>
            <a:pPr algn="ctr">
              <a:spcAft>
                <a:spcPts val="1200"/>
              </a:spcAft>
            </a:pPr>
            <a:r>
              <a:rPr lang="en-US" sz="3600" b="1" dirty="0">
                <a:solidFill>
                  <a:srgbClr val="000000"/>
                </a:solidFill>
                <a:latin typeface="Verdana" panose="020B0604030504040204" pitchFamily="34" charset="0"/>
                <a:ea typeface="Verdana" panose="020B0604030504040204" pitchFamily="34" charset="0"/>
              </a:rPr>
              <a:t>Misclassed</a:t>
            </a:r>
            <a:r>
              <a:rPr lang="en-US" sz="3600" dirty="0">
                <a:solidFill>
                  <a:srgbClr val="000000"/>
                </a:solidFill>
                <a:latin typeface="Verdana" panose="020B0604030504040204" pitchFamily="34" charset="0"/>
                <a:ea typeface="Verdana" panose="020B0604030504040204" pitchFamily="34" charset="0"/>
              </a:rPr>
              <a:t> </a:t>
            </a:r>
          </a:p>
          <a:p>
            <a:pPr indent="457200">
              <a:lnSpc>
                <a:spcPct val="120000"/>
              </a:lnSpc>
              <a:spcAft>
                <a:spcPts val="240"/>
              </a:spcAft>
            </a:pPr>
            <a:r>
              <a:rPr lang="en-US" sz="3600" dirty="0">
                <a:solidFill>
                  <a:srgbClr val="000000"/>
                </a:solidFill>
                <a:latin typeface="Verdana" panose="020B0604030504040204" pitchFamily="34" charset="0"/>
                <a:ea typeface="Verdana" panose="020B0604030504040204" pitchFamily="34" charset="0"/>
              </a:rPr>
              <a:t>Entries that contain an erroneous class on the entry tag shall if practicable be moved to the proper place and judged. </a:t>
            </a:r>
          </a:p>
          <a:p>
            <a:pPr indent="457200">
              <a:lnSpc>
                <a:spcPct val="120000"/>
              </a:lnSpc>
              <a:spcAft>
                <a:spcPts val="240"/>
              </a:spcAft>
            </a:pPr>
            <a:endParaRPr lang="en-US"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932043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944F348-04EA-408F-821C-DEAC461367D3}"/>
              </a:ext>
            </a:extLst>
          </p:cNvPr>
          <p:cNvSpPr/>
          <p:nvPr/>
        </p:nvSpPr>
        <p:spPr>
          <a:xfrm>
            <a:off x="2035118" y="711091"/>
            <a:ext cx="8229600" cy="5119350"/>
          </a:xfrm>
          <a:prstGeom prst="rect">
            <a:avLst/>
          </a:prstGeom>
        </p:spPr>
        <p:txBody>
          <a:bodyPr>
            <a:spAutoFit/>
          </a:bodyPr>
          <a:lstStyle/>
          <a:p>
            <a:pPr indent="457200">
              <a:spcAft>
                <a:spcPts val="240"/>
              </a:spcAft>
            </a:pPr>
            <a:r>
              <a:rPr lang="en-US" sz="3200" dirty="0">
                <a:solidFill>
                  <a:srgbClr val="000000"/>
                </a:solidFill>
                <a:latin typeface="Verdana" panose="020B0604030504040204" pitchFamily="34" charset="0"/>
                <a:ea typeface="Verdana" panose="020B0604030504040204" pitchFamily="34" charset="0"/>
              </a:rPr>
              <a:t>Exhibitors sometimes put entries in the wrong class. For example:</a:t>
            </a:r>
          </a:p>
          <a:p>
            <a:pPr marL="457200" indent="457200">
              <a:spcAft>
                <a:spcPts val="240"/>
              </a:spcAft>
            </a:pPr>
            <a:r>
              <a:rPr lang="en-US" sz="3200" dirty="0">
                <a:solidFill>
                  <a:srgbClr val="000000"/>
                </a:solidFill>
                <a:latin typeface="Verdana" panose="020B0604030504040204" pitchFamily="34" charset="0"/>
                <a:ea typeface="Verdana" panose="020B0604030504040204" pitchFamily="34" charset="0"/>
              </a:rPr>
              <a:t>Blooms showing stamens in the one-bloom-per stem classes.</a:t>
            </a:r>
          </a:p>
          <a:p>
            <a:pPr marL="457200" indent="457200">
              <a:spcAft>
                <a:spcPts val="240"/>
              </a:spcAft>
            </a:pPr>
            <a:r>
              <a:rPr lang="en-US" sz="3200" dirty="0">
                <a:solidFill>
                  <a:srgbClr val="000000"/>
                </a:solidFill>
                <a:latin typeface="Verdana" panose="020B0604030504040204" pitchFamily="34" charset="0"/>
                <a:ea typeface="Verdana" panose="020B0604030504040204" pitchFamily="34" charset="0"/>
              </a:rPr>
              <a:t>Miniatures in the miniflora classes and minifloras in the miniature classes.</a:t>
            </a:r>
          </a:p>
          <a:p>
            <a:pPr marL="457200" indent="457200">
              <a:spcAft>
                <a:spcPts val="240"/>
              </a:spcAft>
            </a:pPr>
            <a:r>
              <a:rPr lang="en-US" sz="3200" dirty="0">
                <a:solidFill>
                  <a:srgbClr val="000000"/>
                </a:solidFill>
                <a:latin typeface="Verdana" panose="020B0604030504040204" pitchFamily="34" charset="0"/>
                <a:ea typeface="Verdana" panose="020B0604030504040204" pitchFamily="34" charset="0"/>
              </a:rPr>
              <a:t>Classic shrubs in the climber class.</a:t>
            </a:r>
          </a:p>
          <a:p>
            <a:pPr marL="457200" indent="457200">
              <a:spcAft>
                <a:spcPts val="240"/>
              </a:spcAft>
            </a:pPr>
            <a:r>
              <a:rPr lang="en-US" sz="3200" dirty="0">
                <a:solidFill>
                  <a:srgbClr val="000000"/>
                </a:solidFill>
                <a:latin typeface="Verdana" panose="020B0604030504040204" pitchFamily="34" charset="0"/>
                <a:ea typeface="Verdana" panose="020B0604030504040204" pitchFamily="34" charset="0"/>
              </a:rPr>
              <a:t>Old Garden Roses in the wrong OGR class.</a:t>
            </a:r>
            <a:endParaRPr lang="en-US" sz="32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91860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7D6C-9A0A-4224-80FC-8C09E04D39D5}"/>
              </a:ext>
            </a:extLst>
          </p:cNvPr>
          <p:cNvSpPr>
            <a:spLocks noGrp="1"/>
          </p:cNvSpPr>
          <p:nvPr>
            <p:ph type="title"/>
          </p:nvPr>
        </p:nvSpPr>
        <p:spPr>
          <a:xfrm>
            <a:off x="4875629" y="787160"/>
            <a:ext cx="2312963" cy="1005840"/>
          </a:xfrm>
        </p:spPr>
        <p:txBody>
          <a:bodyPr>
            <a:normAutofit/>
          </a:bodyPr>
          <a:lstStyle/>
          <a:p>
            <a:pPr algn="ctr"/>
            <a:r>
              <a:rPr lang="en-US" sz="6600" b="1" dirty="0">
                <a:latin typeface="Verdana" panose="020B0604030504040204" pitchFamily="34" charset="0"/>
                <a:ea typeface="Verdana" panose="020B0604030504040204" pitchFamily="34" charset="0"/>
              </a:rPr>
              <a:t>YES!</a:t>
            </a:r>
          </a:p>
        </p:txBody>
      </p:sp>
      <p:sp>
        <p:nvSpPr>
          <p:cNvPr id="3" name="Content Placeholder 2">
            <a:extLst>
              <a:ext uri="{FF2B5EF4-FFF2-40B4-BE49-F238E27FC236}">
                <a16:creationId xmlns:a16="http://schemas.microsoft.com/office/drawing/2014/main" id="{8AAECFFC-4AE2-4A64-96C7-E3A39FC2151B}"/>
              </a:ext>
            </a:extLst>
          </p:cNvPr>
          <p:cNvSpPr>
            <a:spLocks noGrp="1"/>
          </p:cNvSpPr>
          <p:nvPr>
            <p:ph idx="1"/>
          </p:nvPr>
        </p:nvSpPr>
        <p:spPr>
          <a:xfrm>
            <a:off x="1991751" y="2121046"/>
            <a:ext cx="8229600" cy="3474720"/>
          </a:xfrm>
        </p:spPr>
        <p:txBody>
          <a:bodyPr>
            <a:normAutofit fontScale="70000" lnSpcReduction="20000"/>
          </a:bodyPr>
          <a:lstStyle/>
          <a:p>
            <a:pPr marL="0" indent="0">
              <a:lnSpc>
                <a:spcPct val="130000"/>
              </a:lnSpc>
              <a:spcBef>
                <a:spcPts val="0"/>
              </a:spcBef>
              <a:spcAft>
                <a:spcPts val="600"/>
              </a:spcAft>
              <a:buNone/>
            </a:pPr>
            <a:r>
              <a:rPr lang="en-US" sz="4000" dirty="0">
                <a:latin typeface="Verdana" panose="020B0604030504040204" pitchFamily="34" charset="0"/>
                <a:ea typeface="Verdana" panose="020B0604030504040204" pitchFamily="34" charset="0"/>
              </a:rPr>
              <a:t>	</a:t>
            </a:r>
            <a:r>
              <a:rPr lang="en-US" sz="5700" dirty="0">
                <a:latin typeface="Verdana" panose="020B0604030504040204" pitchFamily="34" charset="0"/>
                <a:ea typeface="Verdana" panose="020B0604030504040204" pitchFamily="34" charset="0"/>
              </a:rPr>
              <a:t>This does mean that, to the extent possible, the judges are expected to make an honest effort to correct the exhibitors’ mistakes.</a:t>
            </a:r>
          </a:p>
        </p:txBody>
      </p:sp>
    </p:spTree>
    <p:extLst>
      <p:ext uri="{BB962C8B-B14F-4D97-AF65-F5344CB8AC3E}">
        <p14:creationId xmlns:p14="http://schemas.microsoft.com/office/powerpoint/2010/main" val="25213096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16BD-0460-4E66-8192-BF0E1352E343}"/>
              </a:ext>
            </a:extLst>
          </p:cNvPr>
          <p:cNvSpPr>
            <a:spLocks noGrp="1"/>
          </p:cNvSpPr>
          <p:nvPr>
            <p:ph type="title"/>
          </p:nvPr>
        </p:nvSpPr>
        <p:spPr/>
        <p:txBody>
          <a:bodyPr>
            <a:normAutofit fontScale="90000"/>
          </a:bodyPr>
          <a:lstStyle/>
          <a:p>
            <a:pPr algn="ctr"/>
            <a:r>
              <a:rPr lang="en-US" sz="5300" b="1" dirty="0">
                <a:solidFill>
                  <a:srgbClr val="000000"/>
                </a:solidFill>
                <a:latin typeface="Verdana" panose="020B0604030504040204" pitchFamily="34" charset="0"/>
                <a:ea typeface="Verdana" panose="020B0604030504040204" pitchFamily="34" charset="0"/>
              </a:rPr>
              <a:t>Misnamed </a:t>
            </a:r>
            <a:br>
              <a:rPr lang="en-US" dirty="0">
                <a:solidFill>
                  <a:srgbClr val="000000"/>
                </a:solidFill>
                <a:latin typeface="Calibri" panose="020F0502020204030204" pitchFamily="34" charset="0"/>
                <a:ea typeface="Calibri" panose="020F0502020204030204" pitchFamily="34" charset="0"/>
              </a:rPr>
            </a:br>
            <a:endParaRPr lang="en-US" dirty="0"/>
          </a:p>
        </p:txBody>
      </p:sp>
      <p:sp>
        <p:nvSpPr>
          <p:cNvPr id="3" name="Content Placeholder 2">
            <a:extLst>
              <a:ext uri="{FF2B5EF4-FFF2-40B4-BE49-F238E27FC236}">
                <a16:creationId xmlns:a16="http://schemas.microsoft.com/office/drawing/2014/main" id="{5BAB65DB-4D0F-4F33-8A56-F751EDB119F4}"/>
              </a:ext>
            </a:extLst>
          </p:cNvPr>
          <p:cNvSpPr>
            <a:spLocks noGrp="1"/>
          </p:cNvSpPr>
          <p:nvPr>
            <p:ph idx="1"/>
          </p:nvPr>
        </p:nvSpPr>
        <p:spPr>
          <a:xfrm>
            <a:off x="2090219" y="1305119"/>
            <a:ext cx="8229600" cy="5394960"/>
          </a:xfrm>
        </p:spPr>
        <p:txBody>
          <a:bodyPr>
            <a:normAutofit fontScale="55000" lnSpcReduction="20000"/>
          </a:bodyPr>
          <a:lstStyle/>
          <a:p>
            <a:pPr>
              <a:lnSpc>
                <a:spcPct val="130000"/>
              </a:lnSpc>
              <a:spcBef>
                <a:spcPts val="0"/>
              </a:spcBef>
              <a:spcAft>
                <a:spcPts val="600"/>
              </a:spcAft>
            </a:pPr>
            <a:r>
              <a:rPr lang="en-US" sz="6500" dirty="0">
                <a:solidFill>
                  <a:srgbClr val="000000"/>
                </a:solidFill>
                <a:latin typeface="Verdana" panose="020B0604030504040204" pitchFamily="34" charset="0"/>
                <a:ea typeface="Verdana" panose="020B0604030504040204" pitchFamily="34" charset="0"/>
              </a:rPr>
              <a:t>An entry that is not the variety named on the entry tag.  </a:t>
            </a:r>
          </a:p>
          <a:p>
            <a:pPr>
              <a:lnSpc>
                <a:spcPct val="130000"/>
              </a:lnSpc>
              <a:spcBef>
                <a:spcPts val="0"/>
              </a:spcBef>
              <a:spcAft>
                <a:spcPts val="600"/>
              </a:spcAft>
            </a:pPr>
            <a:r>
              <a:rPr lang="en-US" sz="6500" dirty="0">
                <a:solidFill>
                  <a:srgbClr val="000000"/>
                </a:solidFill>
                <a:latin typeface="Verdana" panose="020B0604030504040204" pitchFamily="34" charset="0"/>
                <a:ea typeface="Verdana" panose="020B0604030504040204" pitchFamily="34" charset="0"/>
              </a:rPr>
              <a:t>The Board action did not affect this ground for disqualification.  </a:t>
            </a:r>
          </a:p>
          <a:p>
            <a:pPr>
              <a:lnSpc>
                <a:spcPct val="130000"/>
              </a:lnSpc>
              <a:spcBef>
                <a:spcPts val="0"/>
              </a:spcBef>
              <a:spcAft>
                <a:spcPts val="600"/>
              </a:spcAft>
            </a:pPr>
            <a:r>
              <a:rPr lang="en-US" sz="6500" dirty="0">
                <a:solidFill>
                  <a:srgbClr val="000000"/>
                </a:solidFill>
                <a:latin typeface="Verdana" panose="020B0604030504040204" pitchFamily="34" charset="0"/>
                <a:ea typeface="Verdana" panose="020B0604030504040204" pitchFamily="34" charset="0"/>
              </a:rPr>
              <a:t>Entries still need to be correctly named.</a:t>
            </a:r>
          </a:p>
          <a:p>
            <a:pPr>
              <a:lnSpc>
                <a:spcPct val="130000"/>
              </a:lnSpc>
              <a:spcBef>
                <a:spcPts val="0"/>
              </a:spcBef>
              <a:spcAft>
                <a:spcPts val="600"/>
              </a:spcAft>
            </a:pPr>
            <a:r>
              <a:rPr lang="en-US" sz="6500" dirty="0">
                <a:solidFill>
                  <a:srgbClr val="000000"/>
                </a:solidFill>
                <a:latin typeface="Verdana" panose="020B0604030504040204" pitchFamily="34" charset="0"/>
                <a:ea typeface="Verdana" panose="020B0604030504040204" pitchFamily="34" charset="0"/>
              </a:rPr>
              <a:t>Accepted synonyms are permissible.</a:t>
            </a:r>
            <a:endParaRPr lang="en-US" sz="6500" dirty="0">
              <a:latin typeface="Verdana" panose="020B0604030504040204" pitchFamily="34" charset="0"/>
              <a:ea typeface="Verdana" panose="020B0604030504040204" pitchFamily="34" charset="0"/>
            </a:endParaRPr>
          </a:p>
          <a:p>
            <a:pPr>
              <a:spcAft>
                <a:spcPts val="600"/>
              </a:spcAft>
            </a:pPr>
            <a:endParaRPr lang="en-US" dirty="0"/>
          </a:p>
        </p:txBody>
      </p:sp>
    </p:spTree>
    <p:extLst>
      <p:ext uri="{BB962C8B-B14F-4D97-AF65-F5344CB8AC3E}">
        <p14:creationId xmlns:p14="http://schemas.microsoft.com/office/powerpoint/2010/main" val="1776374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D96A2-9E96-4291-87EF-DF296B808907}"/>
              </a:ext>
            </a:extLst>
          </p:cNvPr>
          <p:cNvSpPr>
            <a:spLocks noGrp="1"/>
          </p:cNvSpPr>
          <p:nvPr>
            <p:ph type="title"/>
          </p:nvPr>
        </p:nvSpPr>
        <p:spPr>
          <a:xfrm>
            <a:off x="838200" y="519873"/>
            <a:ext cx="10515600" cy="914400"/>
          </a:xfrm>
        </p:spPr>
        <p:txBody>
          <a:bodyPr>
            <a:normAutofit/>
          </a:bodyPr>
          <a:lstStyle/>
          <a:p>
            <a:pPr algn="ctr"/>
            <a:r>
              <a:rPr lang="en-US" sz="4800" b="1" dirty="0">
                <a:latin typeface="Verdana" panose="020B0604030504040204" pitchFamily="34" charset="0"/>
                <a:ea typeface="Verdana" panose="020B0604030504040204" pitchFamily="34" charset="0"/>
              </a:rPr>
              <a:t>Improperly Named</a:t>
            </a:r>
            <a:endParaRPr lang="en-US" sz="4800" dirty="0">
              <a:latin typeface="Verdana" panose="020B0604030504040204" pitchFamily="34" charset="0"/>
              <a:ea typeface="Verdana" panose="020B0604030504040204" pitchFamily="34" charset="0"/>
            </a:endParaRPr>
          </a:p>
        </p:txBody>
      </p:sp>
      <p:sp>
        <p:nvSpPr>
          <p:cNvPr id="3" name="Content Placeholder 2">
            <a:extLst>
              <a:ext uri="{FF2B5EF4-FFF2-40B4-BE49-F238E27FC236}">
                <a16:creationId xmlns:a16="http://schemas.microsoft.com/office/drawing/2014/main" id="{30577109-CBA3-4A22-9D8B-6FD0CDA57659}"/>
              </a:ext>
            </a:extLst>
          </p:cNvPr>
          <p:cNvSpPr>
            <a:spLocks noGrp="1"/>
          </p:cNvSpPr>
          <p:nvPr>
            <p:ph idx="1"/>
          </p:nvPr>
        </p:nvSpPr>
        <p:spPr>
          <a:xfrm>
            <a:off x="2160563" y="1642741"/>
            <a:ext cx="8229600" cy="4480560"/>
          </a:xfrm>
        </p:spPr>
        <p:txBody>
          <a:bodyPr>
            <a:noAutofit/>
          </a:bodyPr>
          <a:lstStyle/>
          <a:p>
            <a:pPr>
              <a:lnSpc>
                <a:spcPct val="110000"/>
              </a:lnSpc>
              <a:spcBef>
                <a:spcPts val="0"/>
              </a:spcBef>
              <a:spcAft>
                <a:spcPts val="600"/>
              </a:spcAft>
            </a:pPr>
            <a:r>
              <a:rPr lang="en-US" sz="3200" dirty="0">
                <a:latin typeface="Verdana" panose="020B0604030504040204" pitchFamily="34" charset="0"/>
                <a:ea typeface="Verdana" panose="020B0604030504040204" pitchFamily="34" charset="0"/>
              </a:rPr>
              <a:t>A rose entered under a synonym of its AEN.</a:t>
            </a:r>
          </a:p>
          <a:p>
            <a:pPr>
              <a:lnSpc>
                <a:spcPct val="110000"/>
              </a:lnSpc>
              <a:spcBef>
                <a:spcPts val="0"/>
              </a:spcBef>
              <a:spcAft>
                <a:spcPts val="600"/>
              </a:spcAft>
            </a:pPr>
            <a:r>
              <a:rPr lang="en-US" sz="3200" dirty="0">
                <a:latin typeface="Verdana" panose="020B0604030504040204" pitchFamily="34" charset="0"/>
                <a:ea typeface="Verdana" panose="020B0604030504040204" pitchFamily="34" charset="0"/>
              </a:rPr>
              <a:t>Roses bearing accepted synonyms,</a:t>
            </a:r>
            <a:r>
              <a:rPr lang="en-US" sz="3200" i="1" dirty="0">
                <a:latin typeface="Verdana" panose="020B0604030504040204" pitchFamily="34" charset="0"/>
                <a:ea typeface="Verdana" panose="020B0604030504040204" pitchFamily="34" charset="0"/>
              </a:rPr>
              <a:t> e.g</a:t>
            </a:r>
            <a:r>
              <a:rPr lang="en-US" sz="3200" dirty="0">
                <a:latin typeface="Verdana" panose="020B0604030504040204" pitchFamily="34" charset="0"/>
                <a:ea typeface="Verdana" panose="020B0604030504040204" pitchFamily="34" charset="0"/>
              </a:rPr>
              <a:t>., trade names, are not considered to be misnamed.</a:t>
            </a:r>
          </a:p>
          <a:p>
            <a:pPr>
              <a:lnSpc>
                <a:spcPct val="110000"/>
              </a:lnSpc>
              <a:spcBef>
                <a:spcPts val="0"/>
              </a:spcBef>
              <a:spcAft>
                <a:spcPts val="600"/>
              </a:spcAft>
            </a:pPr>
            <a:r>
              <a:rPr lang="en-US" sz="3200" dirty="0">
                <a:latin typeface="Verdana" panose="020B0604030504040204" pitchFamily="34" charset="0"/>
                <a:ea typeface="Verdana" panose="020B0604030504040204" pitchFamily="34" charset="0"/>
              </a:rPr>
              <a:t>The judge should mark the correct AEN and have the entry moved to its proper place.</a:t>
            </a:r>
          </a:p>
        </p:txBody>
      </p:sp>
    </p:spTree>
    <p:extLst>
      <p:ext uri="{BB962C8B-B14F-4D97-AF65-F5344CB8AC3E}">
        <p14:creationId xmlns:p14="http://schemas.microsoft.com/office/powerpoint/2010/main" val="16806361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63871E-95BB-447D-94F6-10F46BE30945}"/>
              </a:ext>
            </a:extLst>
          </p:cNvPr>
          <p:cNvSpPr/>
          <p:nvPr/>
        </p:nvSpPr>
        <p:spPr>
          <a:xfrm>
            <a:off x="1978851" y="1068951"/>
            <a:ext cx="8229600" cy="4267771"/>
          </a:xfrm>
          <a:prstGeom prst="rect">
            <a:avLst/>
          </a:prstGeom>
        </p:spPr>
        <p:txBody>
          <a:bodyPr>
            <a:spAutoFit/>
          </a:bodyPr>
          <a:lstStyle/>
          <a:p>
            <a:pPr algn="ctr">
              <a:lnSpc>
                <a:spcPct val="110000"/>
              </a:lnSpc>
              <a:spcBef>
                <a:spcPts val="0"/>
              </a:spcBef>
              <a:spcAft>
                <a:spcPts val="1200"/>
              </a:spcAft>
            </a:pPr>
            <a:r>
              <a:rPr lang="en-US" sz="4400" b="1" dirty="0">
                <a:latin typeface="Verdana" panose="020B0604030504040204" pitchFamily="34" charset="0"/>
                <a:ea typeface="Verdana" panose="020B0604030504040204" pitchFamily="34" charset="0"/>
              </a:rPr>
              <a:t>SPELLING</a:t>
            </a:r>
          </a:p>
          <a:p>
            <a:pPr>
              <a:lnSpc>
                <a:spcPct val="110000"/>
              </a:lnSpc>
              <a:spcBef>
                <a:spcPts val="0"/>
              </a:spcBef>
              <a:spcAft>
                <a:spcPts val="600"/>
              </a:spcAft>
            </a:pPr>
            <a:r>
              <a:rPr lang="en-US" sz="3200" dirty="0">
                <a:latin typeface="Verdana" panose="020B0604030504040204" pitchFamily="34" charset="0"/>
                <a:ea typeface="Verdana" panose="020B0604030504040204" pitchFamily="34" charset="0"/>
              </a:rPr>
              <a:t>	This is a </a:t>
            </a:r>
            <a:r>
              <a:rPr lang="en-US" sz="3200" u="sng" dirty="0">
                <a:latin typeface="Verdana" panose="020B0604030504040204" pitchFamily="34" charset="0"/>
                <a:ea typeface="Verdana" panose="020B0604030504040204" pitchFamily="34" charset="0"/>
              </a:rPr>
              <a:t>rose show</a:t>
            </a:r>
            <a:r>
              <a:rPr lang="en-US" sz="3200" dirty="0">
                <a:latin typeface="Verdana" panose="020B0604030504040204" pitchFamily="34" charset="0"/>
                <a:ea typeface="Verdana" panose="020B0604030504040204" pitchFamily="34" charset="0"/>
              </a:rPr>
              <a:t>, not a spelling bee.  Judge the roses not the spelling.</a:t>
            </a:r>
          </a:p>
          <a:p>
            <a:pPr>
              <a:lnSpc>
                <a:spcPct val="110000"/>
              </a:lnSpc>
              <a:spcBef>
                <a:spcPts val="0"/>
              </a:spcBef>
              <a:spcAft>
                <a:spcPts val="600"/>
              </a:spcAft>
            </a:pPr>
            <a:r>
              <a:rPr lang="en-US" sz="3200" dirty="0">
                <a:latin typeface="Verdana" panose="020B0604030504040204" pitchFamily="34" charset="0"/>
                <a:ea typeface="Verdana" panose="020B0604030504040204" pitchFamily="34" charset="0"/>
              </a:rPr>
              <a:t>	Misspellings and abbreviations are not a disqualification.   As a courtesy the judge may note the correct spelling on the entry tag. </a:t>
            </a:r>
          </a:p>
        </p:txBody>
      </p:sp>
    </p:spTree>
    <p:extLst>
      <p:ext uri="{BB962C8B-B14F-4D97-AF65-F5344CB8AC3E}">
        <p14:creationId xmlns:p14="http://schemas.microsoft.com/office/powerpoint/2010/main" val="3156224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DCA33-6F2B-42FF-90BD-EEA8FCE2A6BA}"/>
              </a:ext>
            </a:extLst>
          </p:cNvPr>
          <p:cNvSpPr>
            <a:spLocks noGrp="1"/>
          </p:cNvSpPr>
          <p:nvPr>
            <p:ph type="ctrTitle"/>
          </p:nvPr>
        </p:nvSpPr>
        <p:spPr>
          <a:xfrm>
            <a:off x="2354000" y="109490"/>
            <a:ext cx="7338644" cy="1828800"/>
          </a:xfrm>
        </p:spPr>
        <p:txBody>
          <a:bodyPr/>
          <a:lstStyle/>
          <a:p>
            <a:r>
              <a:rPr lang="en-US" b="1" dirty="0"/>
              <a:t>Misnamed versus Improperly Named</a:t>
            </a:r>
          </a:p>
        </p:txBody>
      </p:sp>
      <p:sp>
        <p:nvSpPr>
          <p:cNvPr id="3" name="Subtitle 2">
            <a:extLst>
              <a:ext uri="{FF2B5EF4-FFF2-40B4-BE49-F238E27FC236}">
                <a16:creationId xmlns:a16="http://schemas.microsoft.com/office/drawing/2014/main" id="{8BF28926-DA28-44DA-9970-3B346D833F01}"/>
              </a:ext>
            </a:extLst>
          </p:cNvPr>
          <p:cNvSpPr>
            <a:spLocks noGrp="1"/>
          </p:cNvSpPr>
          <p:nvPr>
            <p:ph type="subTitle" idx="1"/>
          </p:nvPr>
        </p:nvSpPr>
        <p:spPr>
          <a:xfrm>
            <a:off x="2128916" y="2068655"/>
            <a:ext cx="8229600" cy="4389120"/>
          </a:xfrm>
        </p:spPr>
        <p:txBody>
          <a:bodyPr>
            <a:normAutofit fontScale="25000" lnSpcReduction="20000"/>
          </a:bodyPr>
          <a:lstStyle/>
          <a:p>
            <a:pPr indent="457200" algn="l">
              <a:lnSpc>
                <a:spcPct val="110000"/>
              </a:lnSpc>
              <a:spcBef>
                <a:spcPts val="0"/>
              </a:spcBef>
              <a:spcAft>
                <a:spcPts val="1200"/>
              </a:spcAft>
            </a:pPr>
            <a:r>
              <a:rPr lang="en-US" sz="14400" b="1" dirty="0">
                <a:solidFill>
                  <a:srgbClr val="000000"/>
                </a:solidFill>
                <a:latin typeface="Verdana" panose="020B0604030504040204" pitchFamily="34" charset="0"/>
                <a:ea typeface="Verdana" panose="020B0604030504040204" pitchFamily="34" charset="0"/>
              </a:rPr>
              <a:t>Misnamed</a:t>
            </a:r>
            <a:r>
              <a:rPr lang="en-US" sz="14400" dirty="0">
                <a:solidFill>
                  <a:srgbClr val="000000"/>
                </a:solidFill>
                <a:latin typeface="Verdana" panose="020B0604030504040204" pitchFamily="34" charset="0"/>
                <a:ea typeface="Verdana" panose="020B0604030504040204" pitchFamily="34" charset="0"/>
              </a:rPr>
              <a:t>  - entry that is not the variety named on the entry tag.  Disqualification.</a:t>
            </a:r>
          </a:p>
          <a:p>
            <a:pPr indent="457200" algn="l">
              <a:lnSpc>
                <a:spcPct val="110000"/>
              </a:lnSpc>
              <a:spcBef>
                <a:spcPts val="0"/>
              </a:spcBef>
              <a:spcAft>
                <a:spcPts val="1200"/>
              </a:spcAft>
            </a:pPr>
            <a:r>
              <a:rPr lang="en-US" sz="14400" b="1" dirty="0">
                <a:latin typeface="Verdana" panose="020B0604030504040204" pitchFamily="34" charset="0"/>
                <a:ea typeface="Verdana" panose="020B0604030504040204" pitchFamily="34" charset="0"/>
              </a:rPr>
              <a:t>Improperly Named </a:t>
            </a:r>
            <a:r>
              <a:rPr lang="en-US" sz="14400" dirty="0">
                <a:latin typeface="Verdana" panose="020B0604030504040204" pitchFamily="34" charset="0"/>
                <a:ea typeface="Verdana" panose="020B0604030504040204" pitchFamily="34" charset="0"/>
              </a:rPr>
              <a:t>– entry  entered under a synonym of its AEN.  Neither a disqualification nor a penalization.  Move entry to proper place and judge.</a:t>
            </a:r>
          </a:p>
          <a:p>
            <a:endParaRPr lang="en-US" dirty="0"/>
          </a:p>
        </p:txBody>
      </p:sp>
    </p:spTree>
    <p:extLst>
      <p:ext uri="{BB962C8B-B14F-4D97-AF65-F5344CB8AC3E}">
        <p14:creationId xmlns:p14="http://schemas.microsoft.com/office/powerpoint/2010/main" val="163421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7503" y="681239"/>
            <a:ext cx="8412480" cy="5534849"/>
          </a:xfrm>
          <a:prstGeom prst="rect">
            <a:avLst/>
          </a:prstGeom>
        </p:spPr>
        <p:txBody>
          <a:bodyPr>
            <a:spAutoFit/>
          </a:bodyPr>
          <a:lstStyle/>
          <a:p>
            <a:pPr indent="457200">
              <a:spcAft>
                <a:spcPts val="240"/>
              </a:spcAft>
            </a:pPr>
            <a:r>
              <a:rPr lang="en-US" sz="3200" dirty="0">
                <a:solidFill>
                  <a:srgbClr val="000000"/>
                </a:solidFill>
                <a:latin typeface="Verdana" panose="020B0604030504040204" pitchFamily="34" charset="0"/>
                <a:ea typeface="Verdana" panose="020B0604030504040204" pitchFamily="34" charset="0"/>
              </a:rPr>
              <a:t>At the meeting in Franklin, Tennessee, in October, 2019, the American Rose Society Board of Directors adopted two items that make major changes in the way roses are judged.  </a:t>
            </a:r>
          </a:p>
          <a:p>
            <a:pPr indent="457200">
              <a:spcAft>
                <a:spcPts val="240"/>
              </a:spcAft>
            </a:pPr>
            <a:r>
              <a:rPr lang="en-US" sz="3200" b="1" dirty="0">
                <a:solidFill>
                  <a:srgbClr val="000000"/>
                </a:solidFill>
                <a:latin typeface="Verdana" panose="020B0604030504040204" pitchFamily="34" charset="0"/>
                <a:ea typeface="Verdana" panose="020B0604030504040204" pitchFamily="34" charset="0"/>
              </a:rPr>
              <a:t>Judges need to be aware of these changes because they took effect immediately and will affect the judging of all future rose shows.</a:t>
            </a:r>
            <a:endParaRPr lang="en-US" sz="3200" dirty="0">
              <a:solidFill>
                <a:srgbClr val="00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65749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EB8BEC-7613-4451-A596-7DFA0145EDEC}"/>
              </a:ext>
            </a:extLst>
          </p:cNvPr>
          <p:cNvSpPr/>
          <p:nvPr/>
        </p:nvSpPr>
        <p:spPr>
          <a:xfrm>
            <a:off x="1434906" y="212735"/>
            <a:ext cx="9692640" cy="6047809"/>
          </a:xfrm>
          <a:prstGeom prst="rect">
            <a:avLst/>
          </a:prstGeom>
        </p:spPr>
        <p:txBody>
          <a:bodyPr wrap="square">
            <a:spAutoFit/>
          </a:bodyPr>
          <a:lstStyle/>
          <a:p>
            <a:pPr indent="457200" algn="ctr">
              <a:spcAft>
                <a:spcPts val="600"/>
              </a:spcAft>
            </a:pPr>
            <a:r>
              <a:rPr lang="en-US" sz="3600" b="1" dirty="0">
                <a:solidFill>
                  <a:srgbClr val="000000"/>
                </a:solidFill>
                <a:latin typeface="Verdana" panose="020B0604030504040204" pitchFamily="34" charset="0"/>
                <a:ea typeface="Verdana" panose="020B0604030504040204" pitchFamily="34" charset="0"/>
              </a:rPr>
              <a:t>Unlabeled or Mislabeled</a:t>
            </a:r>
            <a:endParaRPr lang="en-US" sz="3600" dirty="0">
              <a:solidFill>
                <a:srgbClr val="000000"/>
              </a:solidFill>
              <a:latin typeface="Verdana" panose="020B0604030504040204" pitchFamily="34" charset="0"/>
              <a:ea typeface="Verdana" panose="020B0604030504040204" pitchFamily="34" charset="0"/>
            </a:endParaRPr>
          </a:p>
          <a:p>
            <a:pPr indent="457200">
              <a:spcAft>
                <a:spcPts val="240"/>
              </a:spcAft>
            </a:pPr>
            <a:r>
              <a:rPr lang="en-US" sz="3100" b="1" dirty="0">
                <a:solidFill>
                  <a:srgbClr val="000000"/>
                </a:solidFill>
                <a:latin typeface="Verdana" panose="020B0604030504040204" pitchFamily="34" charset="0"/>
                <a:ea typeface="Verdana" panose="020B0604030504040204" pitchFamily="34" charset="0"/>
              </a:rPr>
              <a:t>Unlabeled</a:t>
            </a:r>
            <a:r>
              <a:rPr lang="en-US" sz="3100" dirty="0">
                <a:solidFill>
                  <a:srgbClr val="000000"/>
                </a:solidFill>
                <a:latin typeface="Verdana" panose="020B0604030504040204" pitchFamily="34" charset="0"/>
                <a:ea typeface="Verdana" panose="020B0604030504040204" pitchFamily="34" charset="0"/>
              </a:rPr>
              <a:t> - an entry with no entry tag.  </a:t>
            </a:r>
          </a:p>
          <a:p>
            <a:pPr indent="457200">
              <a:spcAft>
                <a:spcPts val="240"/>
              </a:spcAft>
            </a:pPr>
            <a:r>
              <a:rPr lang="en-US" sz="3100" b="1" dirty="0">
                <a:solidFill>
                  <a:srgbClr val="000000"/>
                </a:solidFill>
                <a:latin typeface="Verdana" panose="020B0604030504040204" pitchFamily="34" charset="0"/>
                <a:ea typeface="Verdana" panose="020B0604030504040204" pitchFamily="34" charset="0"/>
              </a:rPr>
              <a:t>Mislabeled</a:t>
            </a:r>
            <a:r>
              <a:rPr lang="en-US" sz="3100" dirty="0">
                <a:solidFill>
                  <a:srgbClr val="000000"/>
                </a:solidFill>
                <a:latin typeface="Verdana" panose="020B0604030504040204" pitchFamily="34" charset="0"/>
                <a:ea typeface="Verdana" panose="020B0604030504040204" pitchFamily="34" charset="0"/>
              </a:rPr>
              <a:t> – incompletely labeled - omission of the variety name, the exhibitor’s name and/or the class number on the entry tag.</a:t>
            </a:r>
          </a:p>
          <a:p>
            <a:pPr indent="457200">
              <a:spcAft>
                <a:spcPts val="240"/>
              </a:spcAft>
            </a:pPr>
            <a:r>
              <a:rPr lang="en-US" sz="3100" dirty="0">
                <a:solidFill>
                  <a:srgbClr val="000000"/>
                </a:solidFill>
                <a:latin typeface="Verdana" panose="020B0604030504040204" pitchFamily="34" charset="0"/>
                <a:ea typeface="Verdana" panose="020B0604030504040204" pitchFamily="34" charset="0"/>
              </a:rPr>
              <a:t>The Board action did not address these disqualifications.  </a:t>
            </a:r>
          </a:p>
          <a:p>
            <a:pPr indent="457200">
              <a:spcAft>
                <a:spcPts val="240"/>
              </a:spcAft>
            </a:pPr>
            <a:r>
              <a:rPr lang="en-US" sz="3100" dirty="0">
                <a:solidFill>
                  <a:srgbClr val="000000"/>
                </a:solidFill>
                <a:latin typeface="Verdana" panose="020B0604030504040204" pitchFamily="34" charset="0"/>
                <a:ea typeface="Verdana" panose="020B0604030504040204" pitchFamily="34" charset="0"/>
              </a:rPr>
              <a:t>An entry tag bearing the exhibitor’s name, the variety name (or an accepted synonym), and a class number is required.  That’s all!  No additional information is, </a:t>
            </a:r>
            <a:r>
              <a:rPr lang="en-US" sz="3100" b="1" dirty="0">
                <a:solidFill>
                  <a:srgbClr val="000000"/>
                </a:solidFill>
                <a:latin typeface="Verdana" panose="020B0604030504040204" pitchFamily="34" charset="0"/>
                <a:ea typeface="Verdana" panose="020B0604030504040204" pitchFamily="34" charset="0"/>
              </a:rPr>
              <a:t>or may be</a:t>
            </a:r>
            <a:r>
              <a:rPr lang="en-US" sz="3100" dirty="0">
                <a:solidFill>
                  <a:srgbClr val="000000"/>
                </a:solidFill>
                <a:latin typeface="Verdana" panose="020B0604030504040204" pitchFamily="34" charset="0"/>
                <a:ea typeface="Verdana" panose="020B0604030504040204" pitchFamily="34" charset="0"/>
              </a:rPr>
              <a:t>, required.</a:t>
            </a:r>
          </a:p>
        </p:txBody>
      </p:sp>
    </p:spTree>
    <p:extLst>
      <p:ext uri="{BB962C8B-B14F-4D97-AF65-F5344CB8AC3E}">
        <p14:creationId xmlns:p14="http://schemas.microsoft.com/office/powerpoint/2010/main" val="29410715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B889E2-8DEA-49B0-90D6-778D2552518E}"/>
              </a:ext>
            </a:extLst>
          </p:cNvPr>
          <p:cNvSpPr/>
          <p:nvPr/>
        </p:nvSpPr>
        <p:spPr>
          <a:xfrm>
            <a:off x="2021060" y="387585"/>
            <a:ext cx="8503920" cy="5734903"/>
          </a:xfrm>
          <a:prstGeom prst="rect">
            <a:avLst/>
          </a:prstGeom>
        </p:spPr>
        <p:txBody>
          <a:bodyPr>
            <a:spAutoFit/>
          </a:bodyPr>
          <a:lstStyle/>
          <a:p>
            <a:pPr algn="ctr">
              <a:spcAft>
                <a:spcPts val="600"/>
              </a:spcAft>
            </a:pPr>
            <a:r>
              <a:rPr lang="en-US" sz="3600" b="1" dirty="0">
                <a:solidFill>
                  <a:srgbClr val="000000"/>
                </a:solidFill>
                <a:latin typeface="Verdana" panose="020B0604030504040204" pitchFamily="34" charset="0"/>
                <a:ea typeface="Calibri" panose="020F0502020204030204" pitchFamily="34" charset="0"/>
              </a:rPr>
              <a:t>Violation of Show Rules</a:t>
            </a:r>
          </a:p>
          <a:p>
            <a:pPr indent="457200">
              <a:spcAft>
                <a:spcPts val="240"/>
              </a:spcAft>
            </a:pPr>
            <a:r>
              <a:rPr lang="en-US" sz="3600" dirty="0">
                <a:solidFill>
                  <a:srgbClr val="000000"/>
                </a:solidFill>
                <a:latin typeface="Verdana" panose="020B0604030504040204" pitchFamily="34" charset="0"/>
                <a:ea typeface="Verdana" panose="020B0604030504040204" pitchFamily="34" charset="0"/>
              </a:rPr>
              <a:t>Show rules establishing additional reasons for disqualification are prohibited unless the rules address the specifications for a challenge class, </a:t>
            </a:r>
            <a:r>
              <a:rPr lang="en-US" sz="3600" i="1" dirty="0">
                <a:solidFill>
                  <a:srgbClr val="000000"/>
                </a:solidFill>
                <a:latin typeface="Verdana" panose="020B0604030504040204" pitchFamily="34" charset="0"/>
                <a:ea typeface="Verdana" panose="020B0604030504040204" pitchFamily="34" charset="0"/>
              </a:rPr>
              <a:t>e.g.</a:t>
            </a:r>
            <a:r>
              <a:rPr lang="en-US" sz="3600" dirty="0">
                <a:solidFill>
                  <a:srgbClr val="000000"/>
                </a:solidFill>
                <a:latin typeface="Verdana" panose="020B0604030504040204" pitchFamily="34" charset="0"/>
                <a:ea typeface="Verdana" panose="020B0604030504040204" pitchFamily="34" charset="0"/>
              </a:rPr>
              <a:t> all HTs or AARS winners.</a:t>
            </a:r>
          </a:p>
          <a:p>
            <a:pPr indent="457200">
              <a:spcAft>
                <a:spcPts val="240"/>
              </a:spcAft>
            </a:pPr>
            <a:r>
              <a:rPr lang="en-US" sz="3600" dirty="0">
                <a:solidFill>
                  <a:srgbClr val="000000"/>
                </a:solidFill>
                <a:latin typeface="Verdana" panose="020B0604030504040204" pitchFamily="34" charset="0"/>
                <a:ea typeface="Verdana" panose="020B0604030504040204" pitchFamily="34" charset="0"/>
              </a:rPr>
              <a:t>Except for challenge class requirements, </a:t>
            </a:r>
            <a:r>
              <a:rPr lang="en-US" sz="3600" u="sng" dirty="0">
                <a:solidFill>
                  <a:srgbClr val="000000"/>
                </a:solidFill>
                <a:latin typeface="Verdana" panose="020B0604030504040204" pitchFamily="34" charset="0"/>
                <a:ea typeface="Verdana" panose="020B0604030504040204" pitchFamily="34" charset="0"/>
              </a:rPr>
              <a:t>judges must ignore show rules that establish additional reasons for disqualification</a:t>
            </a:r>
            <a:r>
              <a:rPr lang="en-US" sz="3600" dirty="0">
                <a:solidFill>
                  <a:srgbClr val="000000"/>
                </a:solidFill>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7917971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133600" y="180537"/>
            <a:ext cx="7772400" cy="868363"/>
          </a:xfrm>
        </p:spPr>
        <p:txBody>
          <a:bodyPr rtlCol="0">
            <a:normAutofit fontScale="90000"/>
          </a:bodyPr>
          <a:lstStyle/>
          <a:p>
            <a:pPr algn="ctr">
              <a:defRPr/>
            </a:pPr>
            <a:br>
              <a:rPr lang="en-US" dirty="0">
                <a:latin typeface="Arial" pitchFamily="34" charset="0"/>
                <a:cs typeface="Arial" pitchFamily="34" charset="0"/>
              </a:rPr>
            </a:br>
            <a:r>
              <a:rPr lang="en-US" b="1" dirty="0">
                <a:latin typeface="Arial" pitchFamily="34" charset="0"/>
                <a:cs typeface="Arial" pitchFamily="34" charset="0"/>
              </a:rPr>
              <a:t>ENTRY TAGS</a:t>
            </a:r>
            <a:br>
              <a:rPr lang="en-US" dirty="0">
                <a:latin typeface="Arial" pitchFamily="34" charset="0"/>
                <a:cs typeface="Arial" pitchFamily="34" charset="0"/>
              </a:rPr>
            </a:br>
            <a:endParaRPr lang="en-US" dirty="0">
              <a:latin typeface="Arial" pitchFamily="34" charset="0"/>
              <a:cs typeface="Arial" pitchFamily="34" charset="0"/>
            </a:endParaRPr>
          </a:p>
        </p:txBody>
      </p:sp>
      <p:sp>
        <p:nvSpPr>
          <p:cNvPr id="18435" name="Rectangle 3"/>
          <p:cNvSpPr>
            <a:spLocks noGrp="1" noChangeArrowheads="1"/>
          </p:cNvSpPr>
          <p:nvPr>
            <p:ph type="body" idx="1"/>
          </p:nvPr>
        </p:nvSpPr>
        <p:spPr>
          <a:xfrm>
            <a:off x="1334086" y="1022247"/>
            <a:ext cx="9144000" cy="5486400"/>
          </a:xfrm>
        </p:spPr>
        <p:txBody>
          <a:bodyPr>
            <a:noAutofit/>
          </a:bodyPr>
          <a:lstStyle/>
          <a:p>
            <a:pPr marL="0" indent="0">
              <a:spcBef>
                <a:spcPct val="0"/>
              </a:spcBef>
              <a:spcAft>
                <a:spcPts val="600"/>
              </a:spcAft>
              <a:buNone/>
            </a:pPr>
            <a:r>
              <a:rPr lang="en-US" sz="3260" dirty="0">
                <a:latin typeface="Verdana" panose="020B0604030504040204" pitchFamily="34" charset="0"/>
                <a:ea typeface="Verdana" panose="020B0604030504040204" pitchFamily="34" charset="0"/>
                <a:cs typeface="Arial" pitchFamily="34" charset="0"/>
              </a:rPr>
              <a:t>	</a:t>
            </a:r>
            <a:r>
              <a:rPr lang="en-US" sz="3340" dirty="0">
                <a:latin typeface="Verdana" panose="020B0604030504040204" pitchFamily="34" charset="0"/>
                <a:ea typeface="Verdana" panose="020B0604030504040204" pitchFamily="34" charset="0"/>
                <a:cs typeface="Arial" pitchFamily="34" charset="0"/>
              </a:rPr>
              <a:t>ARS </a:t>
            </a:r>
            <a:r>
              <a:rPr lang="en-US" sz="3340" i="1" dirty="0">
                <a:latin typeface="Verdana" panose="020B0604030504040204" pitchFamily="34" charset="0"/>
                <a:ea typeface="Verdana" panose="020B0604030504040204" pitchFamily="34" charset="0"/>
                <a:cs typeface="Arial" pitchFamily="34" charset="0"/>
              </a:rPr>
              <a:t>Guidelines</a:t>
            </a:r>
            <a:r>
              <a:rPr lang="en-US" sz="3340" dirty="0">
                <a:latin typeface="Verdana" panose="020B0604030504040204" pitchFamily="34" charset="0"/>
                <a:ea typeface="Verdana" panose="020B0604030504040204" pitchFamily="34" charset="0"/>
                <a:cs typeface="Arial" pitchFamily="34" charset="0"/>
              </a:rPr>
              <a:t> require an entry tag that includes:</a:t>
            </a:r>
          </a:p>
          <a:p>
            <a:pPr marL="1371600" indent="-457200">
              <a:spcBef>
                <a:spcPct val="0"/>
              </a:spcBef>
              <a:spcAft>
                <a:spcPts val="600"/>
              </a:spcAft>
              <a:buNone/>
            </a:pPr>
            <a:r>
              <a:rPr lang="en-US" sz="3340" dirty="0">
                <a:latin typeface="Verdana" panose="020B0604030504040204" pitchFamily="34" charset="0"/>
                <a:ea typeface="Verdana" panose="020B0604030504040204" pitchFamily="34" charset="0"/>
                <a:cs typeface="Arial" pitchFamily="34" charset="0"/>
              </a:rPr>
              <a:t>the exhibitor’s name, which must be hidden during judging,</a:t>
            </a:r>
          </a:p>
          <a:p>
            <a:pPr marL="1371600" indent="-457200">
              <a:spcBef>
                <a:spcPct val="0"/>
              </a:spcBef>
              <a:spcAft>
                <a:spcPts val="600"/>
              </a:spcAft>
              <a:buNone/>
            </a:pPr>
            <a:r>
              <a:rPr lang="en-US" sz="3340" dirty="0">
                <a:latin typeface="Verdana" panose="020B0604030504040204" pitchFamily="34" charset="0"/>
                <a:ea typeface="Verdana" panose="020B0604030504040204" pitchFamily="34" charset="0"/>
                <a:cs typeface="Arial" pitchFamily="34" charset="0"/>
              </a:rPr>
              <a:t>the variety name, and</a:t>
            </a:r>
          </a:p>
          <a:p>
            <a:pPr marL="1371600" indent="-457200">
              <a:spcBef>
                <a:spcPct val="0"/>
              </a:spcBef>
              <a:spcAft>
                <a:spcPts val="600"/>
              </a:spcAft>
              <a:buNone/>
            </a:pPr>
            <a:r>
              <a:rPr lang="en-US" sz="3340" dirty="0">
                <a:latin typeface="Verdana" panose="020B0604030504040204" pitchFamily="34" charset="0"/>
                <a:ea typeface="Verdana" panose="020B0604030504040204" pitchFamily="34" charset="0"/>
                <a:cs typeface="Arial" pitchFamily="34" charset="0"/>
              </a:rPr>
              <a:t>a class number.  [</a:t>
            </a:r>
            <a:r>
              <a:rPr lang="en-US" sz="3340" u="sng" dirty="0">
                <a:latin typeface="Verdana" panose="020B0604030504040204" pitchFamily="34" charset="0"/>
                <a:ea typeface="Verdana" panose="020B0604030504040204" pitchFamily="34" charset="0"/>
                <a:cs typeface="Arial" pitchFamily="34" charset="0"/>
              </a:rPr>
              <a:t>THAT’S ALL!</a:t>
            </a:r>
            <a:r>
              <a:rPr lang="en-US" sz="3340" dirty="0">
                <a:latin typeface="Verdana" panose="020B0604030504040204" pitchFamily="34" charset="0"/>
                <a:ea typeface="Verdana" panose="020B0604030504040204" pitchFamily="34" charset="0"/>
                <a:cs typeface="Arial" pitchFamily="34" charset="0"/>
              </a:rPr>
              <a:t>]</a:t>
            </a:r>
          </a:p>
          <a:p>
            <a:pPr marL="0" indent="457200">
              <a:spcBef>
                <a:spcPts val="600"/>
              </a:spcBef>
              <a:buNone/>
            </a:pPr>
            <a:r>
              <a:rPr lang="en-US" sz="3340" dirty="0">
                <a:latin typeface="Verdana" panose="020B0604030504040204" pitchFamily="34" charset="0"/>
                <a:ea typeface="Verdana" panose="020B0604030504040204" pitchFamily="34" charset="0"/>
                <a:cs typeface="Arial" pitchFamily="34" charset="0"/>
              </a:rPr>
              <a:t>There is </a:t>
            </a:r>
            <a:r>
              <a:rPr lang="en-US" sz="3340" u="sng" dirty="0">
                <a:latin typeface="Verdana" panose="020B0604030504040204" pitchFamily="34" charset="0"/>
                <a:ea typeface="Verdana" panose="020B0604030504040204" pitchFamily="34" charset="0"/>
                <a:cs typeface="Arial" pitchFamily="34" charset="0"/>
              </a:rPr>
              <a:t>no requirement </a:t>
            </a:r>
            <a:r>
              <a:rPr lang="en-US" sz="3340" dirty="0">
                <a:latin typeface="Verdana" panose="020B0604030504040204" pitchFamily="34" charset="0"/>
                <a:ea typeface="Verdana" panose="020B0604030504040204" pitchFamily="34" charset="0"/>
                <a:cs typeface="Arial" pitchFamily="34" charset="0"/>
              </a:rPr>
              <a:t>that “OFFICIAL” ARS entry tags be used, that top and bottom portions be filled out, or even that the tag have top and bottom portions.</a:t>
            </a: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marL="1371600" indent="-457200">
              <a:spcBef>
                <a:spcPct val="0"/>
              </a:spcBef>
              <a:spcAft>
                <a:spcPts val="600"/>
              </a:spcAft>
              <a:buNone/>
            </a:pPr>
            <a:endParaRPr lang="en-US" sz="3260" dirty="0">
              <a:latin typeface="Verdana" panose="020B0604030504040204" pitchFamily="34" charset="0"/>
              <a:ea typeface="Verdana" panose="020B0604030504040204" pitchFamily="34" charset="0"/>
              <a:cs typeface="Arial" pitchFamily="34" charset="0"/>
            </a:endParaRPr>
          </a:p>
          <a:p>
            <a:pPr>
              <a:spcBef>
                <a:spcPct val="0"/>
              </a:spcBef>
              <a:spcAft>
                <a:spcPts val="1000"/>
              </a:spcAft>
            </a:pPr>
            <a:endParaRPr lang="en-US" sz="3000" dirty="0">
              <a:latin typeface="Arial" pitchFamily="34" charset="0"/>
              <a:cs typeface="Arial" pitchFamily="34" charset="0"/>
            </a:endParaRPr>
          </a:p>
        </p:txBody>
      </p:sp>
    </p:spTree>
    <p:extLst>
      <p:ext uri="{BB962C8B-B14F-4D97-AF65-F5344CB8AC3E}">
        <p14:creationId xmlns:p14="http://schemas.microsoft.com/office/powerpoint/2010/main" val="19668882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F80B1E-FA04-4854-9009-CF8A0F921358}"/>
              </a:ext>
            </a:extLst>
          </p:cNvPr>
          <p:cNvSpPr/>
          <p:nvPr/>
        </p:nvSpPr>
        <p:spPr>
          <a:xfrm>
            <a:off x="1824109" y="576937"/>
            <a:ext cx="9144000" cy="5704126"/>
          </a:xfrm>
          <a:prstGeom prst="rect">
            <a:avLst/>
          </a:prstGeom>
        </p:spPr>
        <p:txBody>
          <a:bodyPr>
            <a:spAutoFit/>
          </a:bodyPr>
          <a:lstStyle/>
          <a:p>
            <a:pPr indent="457200">
              <a:spcAft>
                <a:spcPts val="600"/>
              </a:spcAft>
            </a:pPr>
            <a:r>
              <a:rPr lang="en-US" sz="3300" dirty="0">
                <a:solidFill>
                  <a:srgbClr val="000000"/>
                </a:solidFill>
                <a:latin typeface="Verdana" panose="020B0604030504040204" pitchFamily="34" charset="0"/>
                <a:ea typeface="Verdana" panose="020B0604030504040204" pitchFamily="34" charset="0"/>
              </a:rPr>
              <a:t>Entries may </a:t>
            </a:r>
            <a:r>
              <a:rPr lang="en-US" sz="3300" u="sng" dirty="0">
                <a:solidFill>
                  <a:srgbClr val="000000"/>
                </a:solidFill>
                <a:latin typeface="Verdana" panose="020B0604030504040204" pitchFamily="34" charset="0"/>
                <a:ea typeface="Verdana" panose="020B0604030504040204" pitchFamily="34" charset="0"/>
              </a:rPr>
              <a:t>not</a:t>
            </a:r>
            <a:r>
              <a:rPr lang="en-US" sz="3300" dirty="0">
                <a:solidFill>
                  <a:srgbClr val="000000"/>
                </a:solidFill>
                <a:latin typeface="Verdana" panose="020B0604030504040204" pitchFamily="34" charset="0"/>
                <a:ea typeface="Verdana" panose="020B0604030504040204" pitchFamily="34" charset="0"/>
              </a:rPr>
              <a:t> be disqualified for failure to include details on the entry tag such as color class or exhibitor number, failure to fill out both parts of the tag, use of pencil or the wrong colored ink, or failure to list informative details on OGRs such as type and date of introduction.</a:t>
            </a:r>
          </a:p>
          <a:p>
            <a:pPr indent="457200">
              <a:spcAft>
                <a:spcPts val="240"/>
              </a:spcAft>
            </a:pPr>
            <a:r>
              <a:rPr lang="en-US" sz="3300" dirty="0">
                <a:solidFill>
                  <a:srgbClr val="000000"/>
                </a:solidFill>
                <a:latin typeface="Verdana" panose="020B0604030504040204" pitchFamily="34" charset="0"/>
                <a:ea typeface="Verdana" panose="020B0604030504040204" pitchFamily="34" charset="0"/>
              </a:rPr>
              <a:t>The schedule may request additional information, but entries may not be disqualified or penalized if it is not provided.</a:t>
            </a:r>
            <a:endParaRPr lang="en-US" sz="3300" dirty="0">
              <a:solidFill>
                <a:srgbClr val="000000"/>
              </a:solidFill>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602218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F23D09-7CE8-432D-AC13-199ED374C967}"/>
              </a:ext>
            </a:extLst>
          </p:cNvPr>
          <p:cNvSpPr/>
          <p:nvPr/>
        </p:nvSpPr>
        <p:spPr>
          <a:xfrm>
            <a:off x="1280160" y="584775"/>
            <a:ext cx="9601200" cy="4909036"/>
          </a:xfrm>
          <a:prstGeom prst="rect">
            <a:avLst/>
          </a:prstGeom>
        </p:spPr>
        <p:txBody>
          <a:bodyPr>
            <a:spAutoFit/>
          </a:bodyPr>
          <a:lstStyle/>
          <a:p>
            <a:pPr>
              <a:spcBef>
                <a:spcPct val="0"/>
              </a:spcBef>
              <a:spcAft>
                <a:spcPts val="600"/>
              </a:spcAft>
            </a:pPr>
            <a:r>
              <a:rPr lang="en-US" dirty="0">
                <a:latin typeface="Arial" pitchFamily="34" charset="0"/>
                <a:cs typeface="Arial" pitchFamily="34" charset="0"/>
              </a:rPr>
              <a:t>	</a:t>
            </a:r>
            <a:r>
              <a:rPr lang="en-US" sz="3200" dirty="0">
                <a:latin typeface="Verdana" panose="020B0604030504040204" pitchFamily="34" charset="0"/>
                <a:ea typeface="Verdana" panose="020B0604030504040204" pitchFamily="34" charset="0"/>
                <a:cs typeface="Arial" pitchFamily="34" charset="0"/>
              </a:rPr>
              <a:t>This is a </a:t>
            </a:r>
            <a:r>
              <a:rPr lang="en-US" sz="3200" u="sng" dirty="0">
                <a:latin typeface="Verdana" panose="020B0604030504040204" pitchFamily="34" charset="0"/>
                <a:ea typeface="Verdana" panose="020B0604030504040204" pitchFamily="34" charset="0"/>
                <a:cs typeface="Arial" pitchFamily="34" charset="0"/>
              </a:rPr>
              <a:t>rose show</a:t>
            </a:r>
            <a:r>
              <a:rPr lang="en-US" sz="3200" dirty="0">
                <a:latin typeface="Verdana" panose="020B0604030504040204" pitchFamily="34" charset="0"/>
                <a:ea typeface="Verdana" panose="020B0604030504040204" pitchFamily="34" charset="0"/>
                <a:cs typeface="Arial" pitchFamily="34" charset="0"/>
              </a:rPr>
              <a:t>, not an entry tag show.  Judge the roses, not the entry tags.  </a:t>
            </a:r>
          </a:p>
          <a:p>
            <a:pPr>
              <a:spcBef>
                <a:spcPct val="0"/>
              </a:spcBef>
              <a:spcAft>
                <a:spcPts val="600"/>
              </a:spcAft>
            </a:pPr>
            <a:r>
              <a:rPr lang="en-US" sz="3200" dirty="0">
                <a:latin typeface="Verdana" panose="020B0604030504040204" pitchFamily="34" charset="0"/>
                <a:ea typeface="Verdana" panose="020B0604030504040204" pitchFamily="34" charset="0"/>
                <a:cs typeface="Arial" pitchFamily="34" charset="0"/>
              </a:rPr>
              <a:t>	Although show rules may require:</a:t>
            </a:r>
          </a:p>
          <a:p>
            <a:pPr marL="914400">
              <a:spcBef>
                <a:spcPct val="0"/>
              </a:spcBef>
              <a:spcAft>
                <a:spcPts val="600"/>
              </a:spcAft>
            </a:pPr>
            <a:r>
              <a:rPr lang="en-US" sz="3200" dirty="0">
                <a:latin typeface="Verdana" panose="020B0604030504040204" pitchFamily="34" charset="0"/>
                <a:ea typeface="Verdana" panose="020B0604030504040204" pitchFamily="34" charset="0"/>
                <a:cs typeface="Arial" pitchFamily="34" charset="0"/>
              </a:rPr>
              <a:t>	a section number and/or an address; </a:t>
            </a:r>
          </a:p>
          <a:p>
            <a:pPr marL="914400">
              <a:spcBef>
                <a:spcPct val="0"/>
              </a:spcBef>
              <a:spcAft>
                <a:spcPts val="600"/>
              </a:spcAft>
            </a:pPr>
            <a:r>
              <a:rPr lang="en-US" sz="3200" dirty="0">
                <a:latin typeface="Verdana" panose="020B0604030504040204" pitchFamily="34" charset="0"/>
                <a:ea typeface="Verdana" panose="020B0604030504040204" pitchFamily="34" charset="0"/>
                <a:cs typeface="Arial" pitchFamily="34" charset="0"/>
              </a:rPr>
              <a:t>	that both the top and bottom of the entry tag be filled out; or</a:t>
            </a:r>
          </a:p>
          <a:p>
            <a:pPr marL="914400">
              <a:spcBef>
                <a:spcPct val="0"/>
              </a:spcBef>
              <a:spcAft>
                <a:spcPts val="600"/>
              </a:spcAft>
            </a:pPr>
            <a:r>
              <a:rPr lang="en-US" sz="3200" dirty="0">
                <a:latin typeface="Verdana" panose="020B0604030504040204" pitchFamily="34" charset="0"/>
                <a:ea typeface="Verdana" panose="020B0604030504040204" pitchFamily="34" charset="0"/>
                <a:cs typeface="Arial" pitchFamily="34" charset="0"/>
              </a:rPr>
              <a:t>	that Official ARS entry tags be used;</a:t>
            </a:r>
          </a:p>
          <a:p>
            <a:pPr>
              <a:spcBef>
                <a:spcPct val="0"/>
              </a:spcBef>
              <a:spcAft>
                <a:spcPts val="600"/>
              </a:spcAft>
            </a:pPr>
            <a:r>
              <a:rPr lang="en-US" sz="3200" b="1" dirty="0">
                <a:latin typeface="Verdana" panose="020B0604030504040204" pitchFamily="34" charset="0"/>
                <a:ea typeface="Verdana" panose="020B0604030504040204" pitchFamily="34" charset="0"/>
                <a:cs typeface="Arial" pitchFamily="34" charset="0"/>
              </a:rPr>
              <a:t>judges must ignore these requirements</a:t>
            </a:r>
            <a:r>
              <a:rPr lang="en-US" sz="3200" u="sng" dirty="0">
                <a:latin typeface="Verdana" panose="020B0604030504040204" pitchFamily="34" charset="0"/>
                <a:ea typeface="Verdana" panose="020B0604030504040204" pitchFamily="34" charset="0"/>
                <a:cs typeface="Arial" pitchFamily="34" charset="0"/>
              </a:rPr>
              <a:t>.  </a:t>
            </a:r>
            <a:endParaRPr lang="en-US" sz="3200" dirty="0">
              <a:latin typeface="Verdana" panose="020B0604030504040204" pitchFamily="34" charset="0"/>
              <a:ea typeface="Verdana" panose="020B0604030504040204" pitchFamily="34" charset="0"/>
              <a:cs typeface="Arial" pitchFamily="34" charset="0"/>
            </a:endParaRPr>
          </a:p>
        </p:txBody>
      </p:sp>
    </p:spTree>
    <p:extLst>
      <p:ext uri="{BB962C8B-B14F-4D97-AF65-F5344CB8AC3E}">
        <p14:creationId xmlns:p14="http://schemas.microsoft.com/office/powerpoint/2010/main" val="7570366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96DAB-6654-436D-B7DC-7C594C2BC821}"/>
              </a:ext>
            </a:extLst>
          </p:cNvPr>
          <p:cNvSpPr>
            <a:spLocks noGrp="1"/>
          </p:cNvSpPr>
          <p:nvPr>
            <p:ph type="ctrTitle"/>
          </p:nvPr>
        </p:nvSpPr>
        <p:spPr>
          <a:xfrm>
            <a:off x="1875700" y="207954"/>
            <a:ext cx="8229600" cy="822960"/>
          </a:xfrm>
        </p:spPr>
        <p:txBody>
          <a:bodyPr>
            <a:normAutofit/>
          </a:bodyPr>
          <a:lstStyle/>
          <a:p>
            <a:r>
              <a:rPr lang="en-US" sz="4800" b="1" dirty="0">
                <a:latin typeface="Verdana" panose="020B0604030504040204" pitchFamily="34" charset="0"/>
                <a:ea typeface="Verdana" panose="020B0604030504040204" pitchFamily="34" charset="0"/>
              </a:rPr>
              <a:t>SWEEPSTAKES</a:t>
            </a:r>
          </a:p>
        </p:txBody>
      </p:sp>
      <p:sp>
        <p:nvSpPr>
          <p:cNvPr id="3" name="Subtitle 2">
            <a:extLst>
              <a:ext uri="{FF2B5EF4-FFF2-40B4-BE49-F238E27FC236}">
                <a16:creationId xmlns:a16="http://schemas.microsoft.com/office/drawing/2014/main" id="{71AB11CC-352A-40E0-937B-D0D21B68ADBF}"/>
              </a:ext>
            </a:extLst>
          </p:cNvPr>
          <p:cNvSpPr>
            <a:spLocks noGrp="1"/>
          </p:cNvSpPr>
          <p:nvPr>
            <p:ph type="subTitle" idx="1"/>
          </p:nvPr>
        </p:nvSpPr>
        <p:spPr>
          <a:xfrm>
            <a:off x="1798316" y="1171594"/>
            <a:ext cx="9144000" cy="5486400"/>
          </a:xfrm>
        </p:spPr>
        <p:txBody>
          <a:bodyPr>
            <a:normAutofit fontScale="25000" lnSpcReduction="20000"/>
          </a:bodyPr>
          <a:lstStyle/>
          <a:p>
            <a:pPr algn="l">
              <a:lnSpc>
                <a:spcPct val="120000"/>
              </a:lnSpc>
              <a:spcBef>
                <a:spcPts val="0"/>
              </a:spcBef>
              <a:spcAft>
                <a:spcPts val="600"/>
              </a:spcAft>
            </a:pPr>
            <a:r>
              <a:rPr lang="en-US" dirty="0"/>
              <a:t>	</a:t>
            </a:r>
            <a:r>
              <a:rPr lang="en-US" sz="11700" dirty="0">
                <a:latin typeface="Verdana" panose="020B0604030504040204" pitchFamily="34" charset="0"/>
                <a:ea typeface="Verdana" panose="020B0604030504040204" pitchFamily="34" charset="0"/>
              </a:rPr>
              <a:t>Some shows collect the bottom parts of the entry tags to count for sweepstakes.</a:t>
            </a:r>
          </a:p>
          <a:p>
            <a:pPr algn="l">
              <a:lnSpc>
                <a:spcPct val="120000"/>
              </a:lnSpc>
              <a:spcBef>
                <a:spcPts val="0"/>
              </a:spcBef>
              <a:spcAft>
                <a:spcPts val="600"/>
              </a:spcAft>
            </a:pPr>
            <a:r>
              <a:rPr lang="en-US" sz="11700" dirty="0">
                <a:latin typeface="Verdana" panose="020B0604030504040204" pitchFamily="34" charset="0"/>
                <a:ea typeface="Verdana" panose="020B0604030504040204" pitchFamily="34" charset="0"/>
              </a:rPr>
              <a:t>	The schedule may indicate that, for an entry to be counted for sweepstakes, the bottom part of the entry tag must have the exhibitor’s name and/or exhibitor number, class number, and variety name.</a:t>
            </a:r>
          </a:p>
          <a:p>
            <a:pPr algn="l">
              <a:lnSpc>
                <a:spcPct val="120000"/>
              </a:lnSpc>
              <a:spcBef>
                <a:spcPts val="0"/>
              </a:spcBef>
              <a:spcAft>
                <a:spcPts val="600"/>
              </a:spcAft>
            </a:pPr>
            <a:r>
              <a:rPr lang="en-US" sz="11700" dirty="0">
                <a:latin typeface="Verdana" panose="020B0604030504040204" pitchFamily="34" charset="0"/>
                <a:ea typeface="Verdana" panose="020B0604030504040204" pitchFamily="34" charset="0"/>
              </a:rPr>
              <a:t>	However, no entry may be disqualified or penalized (other than not being counted for sweepstakes) for failure to provide this information.</a:t>
            </a:r>
          </a:p>
          <a:p>
            <a:pPr algn="l">
              <a:lnSpc>
                <a:spcPct val="120000"/>
              </a:lnSpc>
              <a:spcBef>
                <a:spcPts val="0"/>
              </a:spcBef>
              <a:spcAft>
                <a:spcPts val="600"/>
              </a:spcAft>
            </a:pPr>
            <a:endParaRPr lang="en-US" sz="51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8773249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C7C2AD9-7207-421F-85AD-F1B66231D014}"/>
              </a:ext>
            </a:extLst>
          </p:cNvPr>
          <p:cNvSpPr/>
          <p:nvPr/>
        </p:nvSpPr>
        <p:spPr>
          <a:xfrm>
            <a:off x="1463040" y="457200"/>
            <a:ext cx="9692640" cy="5669280"/>
          </a:xfrm>
          <a:prstGeom prst="rect">
            <a:avLst/>
          </a:prstGeom>
        </p:spPr>
        <p:txBody>
          <a:bodyPr>
            <a:spAutoFit/>
          </a:bodyPr>
          <a:lstStyle/>
          <a:p>
            <a:pPr algn="ctr">
              <a:spcAft>
                <a:spcPts val="1200"/>
              </a:spcAft>
            </a:pPr>
            <a:r>
              <a:rPr lang="en-US" sz="4000" b="1" dirty="0">
                <a:solidFill>
                  <a:srgbClr val="000000"/>
                </a:solidFill>
                <a:latin typeface="Verdana" panose="020B0604030504040204" pitchFamily="34" charset="0"/>
                <a:ea typeface="Verdana" panose="020B0604030504040204" pitchFamily="34" charset="0"/>
              </a:rPr>
              <a:t>Wedging Materials</a:t>
            </a:r>
          </a:p>
          <a:p>
            <a:pPr indent="457200">
              <a:spcAft>
                <a:spcPts val="1200"/>
              </a:spcAft>
            </a:pPr>
            <a:r>
              <a:rPr lang="en-US" sz="3600" dirty="0">
                <a:solidFill>
                  <a:srgbClr val="000000"/>
                </a:solidFill>
                <a:latin typeface="Verdana" panose="020B0604030504040204" pitchFamily="34" charset="0"/>
                <a:ea typeface="Verdana" panose="020B0604030504040204" pitchFamily="34" charset="0"/>
              </a:rPr>
              <a:t>No disqualification or penalization for use of prohibited wedging materials.  </a:t>
            </a:r>
          </a:p>
          <a:p>
            <a:pPr indent="457200">
              <a:spcAft>
                <a:spcPts val="1200"/>
              </a:spcAft>
            </a:pPr>
            <a:r>
              <a:rPr lang="en-US" sz="3600" dirty="0">
                <a:solidFill>
                  <a:srgbClr val="000000"/>
                </a:solidFill>
                <a:latin typeface="Verdana" panose="020B0604030504040204" pitchFamily="34" charset="0"/>
                <a:ea typeface="Verdana" panose="020B0604030504040204" pitchFamily="34" charset="0"/>
              </a:rPr>
              <a:t>Wedging materials may be penalized only to the extent they extend above the lip of the vase and only to the degree of distraction, if any.</a:t>
            </a:r>
          </a:p>
          <a:p>
            <a:pPr indent="457200">
              <a:spcAft>
                <a:spcPts val="1200"/>
              </a:spcAft>
            </a:pPr>
            <a:r>
              <a:rPr lang="en-US" sz="3600" b="1" dirty="0">
                <a:solidFill>
                  <a:srgbClr val="000000"/>
                </a:solidFill>
                <a:latin typeface="Verdana" panose="020B0604030504040204" pitchFamily="34" charset="0"/>
                <a:ea typeface="Verdana" panose="020B0604030504040204" pitchFamily="34" charset="0"/>
              </a:rPr>
              <a:t>Show rules to the contrary must be ignored.</a:t>
            </a:r>
          </a:p>
        </p:txBody>
      </p:sp>
    </p:spTree>
    <p:extLst>
      <p:ext uri="{BB962C8B-B14F-4D97-AF65-F5344CB8AC3E}">
        <p14:creationId xmlns:p14="http://schemas.microsoft.com/office/powerpoint/2010/main" val="29696237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6586DDF-D0D9-4BA0-AD61-89206B82D380}"/>
              </a:ext>
            </a:extLst>
          </p:cNvPr>
          <p:cNvSpPr/>
          <p:nvPr/>
        </p:nvSpPr>
        <p:spPr>
          <a:xfrm>
            <a:off x="2021058" y="792437"/>
            <a:ext cx="8686800" cy="5350183"/>
          </a:xfrm>
          <a:prstGeom prst="rect">
            <a:avLst/>
          </a:prstGeom>
        </p:spPr>
        <p:txBody>
          <a:bodyPr>
            <a:spAutoFit/>
          </a:bodyPr>
          <a:lstStyle/>
          <a:p>
            <a:pPr indent="457200">
              <a:spcAft>
                <a:spcPts val="240"/>
              </a:spcAft>
            </a:pPr>
            <a:r>
              <a:rPr lang="en-US" sz="3350" dirty="0">
                <a:solidFill>
                  <a:srgbClr val="000000"/>
                </a:solidFill>
                <a:latin typeface="Verdana" panose="020B0604030504040204" pitchFamily="34" charset="0"/>
                <a:ea typeface="Verdana" panose="020B0604030504040204" pitchFamily="34" charset="0"/>
              </a:rPr>
              <a:t>This is a </a:t>
            </a:r>
            <a:r>
              <a:rPr lang="en-US" sz="3350" u="sng" dirty="0">
                <a:solidFill>
                  <a:srgbClr val="000000"/>
                </a:solidFill>
                <a:latin typeface="Verdana" panose="020B0604030504040204" pitchFamily="34" charset="0"/>
                <a:ea typeface="Verdana" panose="020B0604030504040204" pitchFamily="34" charset="0"/>
              </a:rPr>
              <a:t>rose show</a:t>
            </a:r>
            <a:r>
              <a:rPr lang="en-US" sz="3350" dirty="0">
                <a:solidFill>
                  <a:srgbClr val="000000"/>
                </a:solidFill>
                <a:latin typeface="Verdana" panose="020B0604030504040204" pitchFamily="34" charset="0"/>
                <a:ea typeface="Verdana" panose="020B0604030504040204" pitchFamily="34" charset="0"/>
              </a:rPr>
              <a:t>, not a wedging material show.  Judge the roses, not the wedging material.</a:t>
            </a:r>
          </a:p>
          <a:p>
            <a:pPr indent="457200">
              <a:spcAft>
                <a:spcPts val="600"/>
              </a:spcAft>
            </a:pPr>
            <a:r>
              <a:rPr lang="en-US" sz="3350" dirty="0">
                <a:solidFill>
                  <a:srgbClr val="000000"/>
                </a:solidFill>
                <a:latin typeface="Verdana" panose="020B0604030504040204" pitchFamily="34" charset="0"/>
                <a:ea typeface="Verdana" panose="020B0604030504040204" pitchFamily="34" charset="0"/>
              </a:rPr>
              <a:t>What goes on beneath the lip of the vase is of no consequence in judging.</a:t>
            </a:r>
          </a:p>
          <a:p>
            <a:pPr indent="457200">
              <a:spcAft>
                <a:spcPts val="240"/>
              </a:spcAft>
            </a:pPr>
            <a:r>
              <a:rPr lang="en-US" sz="3350" dirty="0">
                <a:solidFill>
                  <a:srgbClr val="000000"/>
                </a:solidFill>
                <a:latin typeface="Verdana" panose="020B0604030504040204" pitchFamily="34" charset="0"/>
                <a:ea typeface="Verdana" panose="020B0604030504040204" pitchFamily="34" charset="0"/>
              </a:rPr>
              <a:t>The rules may request that certain wedging materials be used, or not be used, but there is no penalty if the request is ignored.</a:t>
            </a:r>
          </a:p>
        </p:txBody>
      </p:sp>
    </p:spTree>
    <p:extLst>
      <p:ext uri="{BB962C8B-B14F-4D97-AF65-F5344CB8AC3E}">
        <p14:creationId xmlns:p14="http://schemas.microsoft.com/office/powerpoint/2010/main" val="6512784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A2628C6-ABC3-4846-BEDE-F633159053AF}"/>
              </a:ext>
            </a:extLst>
          </p:cNvPr>
          <p:cNvSpPr/>
          <p:nvPr/>
        </p:nvSpPr>
        <p:spPr>
          <a:xfrm>
            <a:off x="1964784" y="891846"/>
            <a:ext cx="8686800" cy="4939814"/>
          </a:xfrm>
          <a:prstGeom prst="rect">
            <a:avLst/>
          </a:prstGeom>
        </p:spPr>
        <p:txBody>
          <a:bodyPr wrap="square">
            <a:spAutoFit/>
          </a:bodyPr>
          <a:lstStyle/>
          <a:p>
            <a:pPr algn="ctr">
              <a:spcAft>
                <a:spcPts val="1200"/>
              </a:spcAft>
            </a:pPr>
            <a:r>
              <a:rPr lang="en-US" sz="4400" b="1" dirty="0">
                <a:solidFill>
                  <a:srgbClr val="000000"/>
                </a:solidFill>
                <a:latin typeface="Verdana" panose="020B0604030504040204" pitchFamily="34" charset="0"/>
                <a:ea typeface="Verdana" panose="020B0604030504040204" pitchFamily="34" charset="0"/>
              </a:rPr>
              <a:t>Exhibitor’s Name Visible</a:t>
            </a:r>
            <a:endParaRPr lang="en-US" sz="4400" dirty="0">
              <a:solidFill>
                <a:srgbClr val="000000"/>
              </a:solidFill>
              <a:latin typeface="Verdana" panose="020B0604030504040204" pitchFamily="34" charset="0"/>
              <a:ea typeface="Verdana" panose="020B0604030504040204" pitchFamily="34" charset="0"/>
            </a:endParaRPr>
          </a:p>
          <a:p>
            <a:pPr indent="457200">
              <a:spcAft>
                <a:spcPts val="900"/>
              </a:spcAft>
            </a:pPr>
            <a:r>
              <a:rPr lang="en-US" sz="3200" dirty="0">
                <a:solidFill>
                  <a:srgbClr val="000000"/>
                </a:solidFill>
                <a:latin typeface="Verdana" panose="020B0604030504040204" pitchFamily="34" charset="0"/>
                <a:ea typeface="Verdana" panose="020B0604030504040204" pitchFamily="34" charset="0"/>
              </a:rPr>
              <a:t>The Board did not address this ground for disqualification.  </a:t>
            </a:r>
          </a:p>
          <a:p>
            <a:pPr indent="457200">
              <a:spcAft>
                <a:spcPts val="900"/>
              </a:spcAft>
            </a:pPr>
            <a:r>
              <a:rPr lang="en-US" sz="3200" dirty="0">
                <a:solidFill>
                  <a:srgbClr val="000000"/>
                </a:solidFill>
                <a:latin typeface="Verdana" panose="020B0604030504040204" pitchFamily="34" charset="0"/>
                <a:ea typeface="Verdana" panose="020B0604030504040204" pitchFamily="34" charset="0"/>
              </a:rPr>
              <a:t>But, because the Board action was intended to eliminate disqualifications  to the extent possible, clerks are permitted to remove or cover up the exhibitor’s name if it is discovered before the entry is judged. </a:t>
            </a:r>
          </a:p>
        </p:txBody>
      </p:sp>
    </p:spTree>
    <p:extLst>
      <p:ext uri="{BB962C8B-B14F-4D97-AF65-F5344CB8AC3E}">
        <p14:creationId xmlns:p14="http://schemas.microsoft.com/office/powerpoint/2010/main" val="31396655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BAA497C-29EE-4335-B89B-C9AB02B969AF}"/>
              </a:ext>
            </a:extLst>
          </p:cNvPr>
          <p:cNvSpPr/>
          <p:nvPr/>
        </p:nvSpPr>
        <p:spPr>
          <a:xfrm>
            <a:off x="2203939" y="806508"/>
            <a:ext cx="8229600" cy="5144998"/>
          </a:xfrm>
          <a:prstGeom prst="rect">
            <a:avLst/>
          </a:prstGeom>
        </p:spPr>
        <p:txBody>
          <a:bodyPr>
            <a:spAutoFit/>
          </a:bodyPr>
          <a:lstStyle/>
          <a:p>
            <a:pPr algn="ctr">
              <a:spcAft>
                <a:spcPts val="1200"/>
              </a:spcAft>
            </a:pPr>
            <a:r>
              <a:rPr lang="en-US" sz="4100" b="1" dirty="0">
                <a:solidFill>
                  <a:srgbClr val="000000"/>
                </a:solidFill>
                <a:latin typeface="Verdana" panose="020B0604030504040204" pitchFamily="34" charset="0"/>
                <a:ea typeface="Verdana" panose="020B0604030504040204" pitchFamily="34" charset="0"/>
              </a:rPr>
              <a:t>Roses not grown outdoors and/or not grown by the exhibitor</a:t>
            </a:r>
            <a:endParaRPr lang="en-US" sz="4100" dirty="0">
              <a:solidFill>
                <a:srgbClr val="000000"/>
              </a:solidFill>
              <a:latin typeface="Verdana" panose="020B0604030504040204" pitchFamily="34" charset="0"/>
              <a:ea typeface="Verdana" panose="020B0604030504040204" pitchFamily="34" charset="0"/>
            </a:endParaRPr>
          </a:p>
          <a:p>
            <a:pPr indent="457200">
              <a:spcAft>
                <a:spcPts val="240"/>
              </a:spcAft>
            </a:pPr>
            <a:r>
              <a:rPr lang="en-US" sz="3200" dirty="0">
                <a:solidFill>
                  <a:srgbClr val="000000"/>
                </a:solidFill>
                <a:latin typeface="Verdana" panose="020B0604030504040204" pitchFamily="34" charset="0"/>
                <a:ea typeface="Verdana" panose="020B0604030504040204" pitchFamily="34" charset="0"/>
              </a:rPr>
              <a:t>The Board did not affect these grounds for disqualification.</a:t>
            </a:r>
          </a:p>
          <a:p>
            <a:pPr indent="457200">
              <a:spcAft>
                <a:spcPts val="240"/>
              </a:spcAft>
            </a:pPr>
            <a:r>
              <a:rPr lang="en-US" sz="3200" dirty="0">
                <a:solidFill>
                  <a:srgbClr val="000000"/>
                </a:solidFill>
                <a:latin typeface="Verdana" panose="020B0604030504040204" pitchFamily="34" charset="0"/>
                <a:ea typeface="Verdana" panose="020B0604030504040204" pitchFamily="34" charset="0"/>
              </a:rPr>
              <a:t>Any entry that was not grown outdoors and/or not grown by the exhibitor must be disqualified.</a:t>
            </a:r>
          </a:p>
          <a:p>
            <a:pPr indent="457200">
              <a:spcAft>
                <a:spcPts val="240"/>
              </a:spcAft>
            </a:pPr>
            <a:r>
              <a:rPr lang="en-US" sz="3200" dirty="0">
                <a:solidFill>
                  <a:srgbClr val="000000"/>
                </a:solidFill>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384673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0923" y="400543"/>
            <a:ext cx="8229600" cy="6450997"/>
          </a:xfrm>
          <a:prstGeom prst="rect">
            <a:avLst/>
          </a:prstGeom>
        </p:spPr>
        <p:txBody>
          <a:bodyPr>
            <a:spAutoFit/>
          </a:bodyPr>
          <a:lstStyle/>
          <a:p>
            <a:pPr marR="0" lvl="0">
              <a:spcBef>
                <a:spcPts val="0"/>
              </a:spcBef>
              <a:spcAft>
                <a:spcPts val="240"/>
              </a:spcAft>
            </a:pPr>
            <a:r>
              <a:rPr lang="en-US" dirty="0">
                <a:solidFill>
                  <a:srgbClr val="000000"/>
                </a:solidFill>
                <a:latin typeface="Calibri" panose="020F0502020204030204" pitchFamily="34" charset="0"/>
                <a:ea typeface="Calibri" panose="020F0502020204030204" pitchFamily="34" charset="0"/>
              </a:rPr>
              <a:t>	</a:t>
            </a:r>
            <a:r>
              <a:rPr lang="en-US" sz="3040" dirty="0">
                <a:solidFill>
                  <a:srgbClr val="000000"/>
                </a:solidFill>
                <a:latin typeface="Verdana" panose="020B0604030504040204" pitchFamily="34" charset="0"/>
                <a:ea typeface="Verdana" panose="020B0604030504040204" pitchFamily="34" charset="0"/>
              </a:rPr>
              <a:t>The Board adopted a series of guidelines that eliminate most grounds for disqualification.</a:t>
            </a:r>
          </a:p>
          <a:p>
            <a:pPr marR="0" lvl="0">
              <a:spcBef>
                <a:spcPts val="0"/>
              </a:spcBef>
              <a:spcAft>
                <a:spcPts val="240"/>
              </a:spcAft>
            </a:pPr>
            <a:r>
              <a:rPr lang="en-US" sz="3040" dirty="0">
                <a:solidFill>
                  <a:srgbClr val="000000"/>
                </a:solidFill>
                <a:latin typeface="Verdana" panose="020B0604030504040204" pitchFamily="34" charset="0"/>
                <a:ea typeface="Verdana" panose="020B0604030504040204" pitchFamily="34" charset="0"/>
              </a:rPr>
              <a:t>	These Guidelines took effect immediately and supersede anything to the contrary in the </a:t>
            </a:r>
            <a:r>
              <a:rPr lang="en-US" sz="3040" i="1" dirty="0">
                <a:solidFill>
                  <a:srgbClr val="000000"/>
                </a:solidFill>
                <a:latin typeface="Verdana" panose="020B0604030504040204" pitchFamily="34" charset="0"/>
                <a:ea typeface="Verdana" panose="020B0604030504040204" pitchFamily="34" charset="0"/>
              </a:rPr>
              <a:t>Guidelines and Rules for Judging Roses</a:t>
            </a:r>
            <a:r>
              <a:rPr lang="en-US" sz="3040" dirty="0">
                <a:solidFill>
                  <a:srgbClr val="000000"/>
                </a:solidFill>
                <a:latin typeface="Verdana" panose="020B0604030504040204" pitchFamily="34" charset="0"/>
                <a:ea typeface="Verdana" panose="020B0604030504040204" pitchFamily="34" charset="0"/>
              </a:rPr>
              <a:t>.  </a:t>
            </a:r>
          </a:p>
          <a:p>
            <a:pPr marR="0" lvl="0">
              <a:spcBef>
                <a:spcPts val="0"/>
              </a:spcBef>
              <a:spcAft>
                <a:spcPts val="240"/>
              </a:spcAft>
            </a:pPr>
            <a:r>
              <a:rPr lang="en-US" sz="3040" dirty="0">
                <a:solidFill>
                  <a:srgbClr val="000000"/>
                </a:solidFill>
                <a:latin typeface="Verdana" panose="020B0604030504040204" pitchFamily="34" charset="0"/>
                <a:ea typeface="Verdana" panose="020B0604030504040204" pitchFamily="34" charset="0"/>
              </a:rPr>
              <a:t>	Show rules establishing additional rules for disqualification are </a:t>
            </a:r>
            <a:r>
              <a:rPr lang="en-US" sz="3040" u="sng" dirty="0">
                <a:solidFill>
                  <a:srgbClr val="000000"/>
                </a:solidFill>
                <a:latin typeface="Verdana" panose="020B0604030504040204" pitchFamily="34" charset="0"/>
                <a:ea typeface="Verdana" panose="020B0604030504040204" pitchFamily="34" charset="0"/>
              </a:rPr>
              <a:t>prohibited</a:t>
            </a:r>
            <a:r>
              <a:rPr lang="en-US" sz="3040" dirty="0">
                <a:solidFill>
                  <a:srgbClr val="000000"/>
                </a:solidFill>
                <a:latin typeface="Verdana" panose="020B0604030504040204" pitchFamily="34" charset="0"/>
                <a:ea typeface="Verdana" panose="020B0604030504040204" pitchFamily="34" charset="0"/>
              </a:rPr>
              <a:t>.</a:t>
            </a:r>
          </a:p>
          <a:p>
            <a:pPr marR="0" lvl="0">
              <a:spcBef>
                <a:spcPts val="0"/>
              </a:spcBef>
              <a:spcAft>
                <a:spcPts val="240"/>
              </a:spcAft>
            </a:pPr>
            <a:r>
              <a:rPr lang="en-US" sz="3040" dirty="0">
                <a:solidFill>
                  <a:srgbClr val="000000"/>
                </a:solidFill>
                <a:latin typeface="Verdana" panose="020B0604030504040204" pitchFamily="34" charset="0"/>
                <a:ea typeface="Verdana" panose="020B0604030504040204" pitchFamily="34" charset="0"/>
              </a:rPr>
              <a:t>	</a:t>
            </a:r>
            <a:r>
              <a:rPr lang="en-US" sz="3040" b="1" dirty="0">
                <a:solidFill>
                  <a:srgbClr val="000000"/>
                </a:solidFill>
                <a:latin typeface="Verdana" panose="020B0604030504040204" pitchFamily="34" charset="0"/>
                <a:ea typeface="Verdana" panose="020B0604030504040204" pitchFamily="34" charset="0"/>
              </a:rPr>
              <a:t>Every show schedule needs to be revised because judges </a:t>
            </a:r>
            <a:r>
              <a:rPr lang="en-US" sz="3040" b="1" u="sng" dirty="0">
                <a:solidFill>
                  <a:srgbClr val="000000"/>
                </a:solidFill>
                <a:latin typeface="Verdana" panose="020B0604030504040204" pitchFamily="34" charset="0"/>
                <a:ea typeface="Verdana" panose="020B0604030504040204" pitchFamily="34" charset="0"/>
              </a:rPr>
              <a:t>must</a:t>
            </a:r>
            <a:r>
              <a:rPr lang="en-US" sz="3040" b="1" dirty="0">
                <a:solidFill>
                  <a:srgbClr val="000000"/>
                </a:solidFill>
                <a:latin typeface="Verdana" panose="020B0604030504040204" pitchFamily="34" charset="0"/>
                <a:ea typeface="Verdana" panose="020B0604030504040204" pitchFamily="34" charset="0"/>
              </a:rPr>
              <a:t> ignore show rules contrary to these guidelines</a:t>
            </a:r>
            <a:r>
              <a:rPr lang="en-US" sz="3040" dirty="0">
                <a:solidFill>
                  <a:srgbClr val="000000"/>
                </a:solidFill>
                <a:latin typeface="Verdana" panose="020B0604030504040204" pitchFamily="34" charset="0"/>
                <a:ea typeface="Verdana" panose="020B0604030504040204" pitchFamily="34" charset="0"/>
              </a:rPr>
              <a:t>.</a:t>
            </a:r>
          </a:p>
        </p:txBody>
      </p:sp>
    </p:spTree>
    <p:extLst>
      <p:ext uri="{BB962C8B-B14F-4D97-AF65-F5344CB8AC3E}">
        <p14:creationId xmlns:p14="http://schemas.microsoft.com/office/powerpoint/2010/main" val="35486292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EF9156B-281A-4BA9-BB84-61C40CE36F68}"/>
              </a:ext>
            </a:extLst>
          </p:cNvPr>
          <p:cNvSpPr/>
          <p:nvPr/>
        </p:nvSpPr>
        <p:spPr>
          <a:xfrm>
            <a:off x="1824099" y="320427"/>
            <a:ext cx="9418320" cy="6955750"/>
          </a:xfrm>
          <a:prstGeom prst="rect">
            <a:avLst/>
          </a:prstGeom>
        </p:spPr>
        <p:txBody>
          <a:bodyPr>
            <a:spAutoFit/>
          </a:bodyPr>
          <a:lstStyle/>
          <a:p>
            <a:pPr marR="0" lvl="0">
              <a:spcBef>
                <a:spcPts val="0"/>
              </a:spcBef>
              <a:spcAft>
                <a:spcPts val="600"/>
              </a:spcAft>
            </a:pPr>
            <a:r>
              <a:rPr lang="en-US" sz="3600" b="1" dirty="0">
                <a:solidFill>
                  <a:srgbClr val="000000"/>
                </a:solidFill>
                <a:latin typeface="Verdana" panose="020B0604030504040204" pitchFamily="34" charset="0"/>
                <a:ea typeface="Verdana" panose="020B0604030504040204" pitchFamily="34" charset="0"/>
              </a:rPr>
              <a:t>More than one entry of the same variety in the same class from the same exhibitor</a:t>
            </a:r>
          </a:p>
          <a:p>
            <a:pPr marR="0" lvl="0">
              <a:spcBef>
                <a:spcPts val="0"/>
              </a:spcBef>
              <a:spcAft>
                <a:spcPts val="600"/>
              </a:spcAft>
            </a:pPr>
            <a:r>
              <a:rPr lang="en-US" sz="3300" dirty="0">
                <a:solidFill>
                  <a:srgbClr val="000000"/>
                </a:solidFill>
                <a:latin typeface="Verdana" panose="020B0604030504040204" pitchFamily="34" charset="0"/>
                <a:ea typeface="Verdana" panose="020B0604030504040204" pitchFamily="34" charset="0"/>
              </a:rPr>
              <a:t>	The </a:t>
            </a:r>
            <a:r>
              <a:rPr lang="en-US" sz="3100" dirty="0">
                <a:solidFill>
                  <a:srgbClr val="000000"/>
                </a:solidFill>
                <a:latin typeface="Verdana" panose="020B0604030504040204" pitchFamily="34" charset="0"/>
                <a:ea typeface="Verdana" panose="020B0604030504040204" pitchFamily="34" charset="0"/>
              </a:rPr>
              <a:t>Board did not address this grounds for disqualification</a:t>
            </a:r>
          </a:p>
          <a:p>
            <a:pPr marR="0" lvl="0">
              <a:spcBef>
                <a:spcPts val="0"/>
              </a:spcBef>
              <a:spcAft>
                <a:spcPts val="600"/>
              </a:spcAft>
            </a:pPr>
            <a:r>
              <a:rPr lang="en-US" sz="3100" dirty="0">
                <a:solidFill>
                  <a:srgbClr val="000000"/>
                </a:solidFill>
                <a:latin typeface="Verdana" panose="020B0604030504040204" pitchFamily="34" charset="0"/>
                <a:ea typeface="Verdana" panose="020B0604030504040204" pitchFamily="34" charset="0"/>
              </a:rPr>
              <a:t>	Judges must not disqualify entries if the problem was caused by judges moving a misclassed entry to the proper class.  Use your judgement, but avoid unnecessary disqualifications.</a:t>
            </a:r>
          </a:p>
          <a:p>
            <a:pPr marR="0" lvl="0">
              <a:spcBef>
                <a:spcPts val="0"/>
              </a:spcBef>
              <a:spcAft>
                <a:spcPts val="600"/>
              </a:spcAft>
            </a:pPr>
            <a:r>
              <a:rPr lang="en-US" sz="3100" dirty="0">
                <a:solidFill>
                  <a:srgbClr val="000000"/>
                </a:solidFill>
                <a:latin typeface="Verdana" panose="020B0604030504040204" pitchFamily="34" charset="0"/>
                <a:ea typeface="Verdana" panose="020B0604030504040204" pitchFamily="34" charset="0"/>
              </a:rPr>
              <a:t>	This disqualification may be modified by a show rule.</a:t>
            </a:r>
          </a:p>
          <a:p>
            <a:pPr marR="0" lvl="0">
              <a:spcBef>
                <a:spcPts val="0"/>
              </a:spcBef>
              <a:spcAft>
                <a:spcPts val="1200"/>
              </a:spcAft>
            </a:pPr>
            <a:endParaRPr lang="en-US" sz="3700" dirty="0">
              <a:solidFill>
                <a:srgbClr val="000000"/>
              </a:solidFill>
              <a:latin typeface="Verdana" panose="020B0604030504040204" pitchFamily="34" charset="0"/>
              <a:ea typeface="Calibri" panose="020F0502020204030204" pitchFamily="34" charset="0"/>
            </a:endParaRPr>
          </a:p>
        </p:txBody>
      </p:sp>
    </p:spTree>
    <p:extLst>
      <p:ext uri="{BB962C8B-B14F-4D97-AF65-F5344CB8AC3E}">
        <p14:creationId xmlns:p14="http://schemas.microsoft.com/office/powerpoint/2010/main" val="14468699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3DBF62-2B05-4E9C-858C-8A874C81818B}"/>
              </a:ext>
            </a:extLst>
          </p:cNvPr>
          <p:cNvSpPr txBox="1"/>
          <p:nvPr/>
        </p:nvSpPr>
        <p:spPr>
          <a:xfrm>
            <a:off x="1346980" y="91440"/>
            <a:ext cx="9875520" cy="6949440"/>
          </a:xfrm>
          <a:prstGeom prst="rect">
            <a:avLst/>
          </a:prstGeom>
          <a:noFill/>
        </p:spPr>
        <p:txBody>
          <a:bodyPr wrap="square">
            <a:spAutoFit/>
          </a:bodyPr>
          <a:lstStyle/>
          <a:p>
            <a:pPr marL="0" lvl="1" algn="ctr">
              <a:lnSpc>
                <a:spcPct val="100000"/>
              </a:lnSpc>
              <a:spcBef>
                <a:spcPts val="0"/>
              </a:spcBef>
              <a:spcAft>
                <a:spcPts val="1200"/>
              </a:spcAft>
            </a:pPr>
            <a:r>
              <a:rPr lang="en-US" sz="4400" dirty="0">
                <a:latin typeface="Verdana" panose="020B0604030504040204" pitchFamily="34" charset="0"/>
                <a:ea typeface="Verdana" panose="020B0604030504040204" pitchFamily="34" charset="0"/>
              </a:rPr>
              <a:t>	</a:t>
            </a:r>
            <a:r>
              <a:rPr lang="en-US" sz="4000" dirty="0">
                <a:latin typeface="Verdana" panose="020B0604030504040204" pitchFamily="34" charset="0"/>
                <a:ea typeface="Verdana" panose="020B0604030504040204" pitchFamily="34" charset="0"/>
              </a:rPr>
              <a:t>Optional Show Rules</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r>
              <a:rPr lang="en-US" sz="2600" b="1" dirty="0">
                <a:solidFill>
                  <a:srgbClr val="000000"/>
                </a:solidFill>
                <a:latin typeface="Verdana" panose="020B0604030504040204" pitchFamily="34" charset="0"/>
                <a:ea typeface="Verdana" panose="020B0604030504040204" pitchFamily="34" charset="0"/>
              </a:rPr>
              <a:t>More than one entry of the same variety in the same class from the same exhibitor</a:t>
            </a:r>
            <a:r>
              <a:rPr lang="en-US" sz="2600" dirty="0">
                <a:solidFill>
                  <a:srgbClr val="000000"/>
                </a:solidFill>
                <a:latin typeface="Verdana" panose="020B0604030504040204" pitchFamily="34" charset="0"/>
                <a:ea typeface="Verdana" panose="020B0604030504040204" pitchFamily="34" charset="0"/>
              </a:rPr>
              <a:t> – prohibited unless the show schedule clearly states that multiple entries of the same variety in the same class from the same exhibitor are permitted</a:t>
            </a:r>
          </a:p>
          <a:p>
            <a:pPr marL="0" lvl="1">
              <a:lnSpc>
                <a:spcPct val="100000"/>
              </a:lnSpc>
              <a:spcBef>
                <a:spcPts val="0"/>
              </a:spcBef>
              <a:spcAft>
                <a:spcPts val="600"/>
              </a:spcAft>
            </a:pPr>
            <a:r>
              <a:rPr lang="en-US" sz="2600" b="1" dirty="0">
                <a:latin typeface="Verdana" panose="020B0604030504040204" pitchFamily="34" charset="0"/>
                <a:ea typeface="Verdana" panose="020B0604030504040204" pitchFamily="34" charset="0"/>
              </a:rPr>
              <a:t>	Absent Exhibitors</a:t>
            </a:r>
            <a:r>
              <a:rPr lang="en-US" sz="2600" dirty="0">
                <a:latin typeface="Verdana" panose="020B0604030504040204" pitchFamily="34" charset="0"/>
                <a:ea typeface="Verdana" panose="020B0604030504040204" pitchFamily="34" charset="0"/>
              </a:rPr>
              <a:t> – exhibitors not present when entries are accepted and whose outdoor-grown rose are entered under the absent exhibitor’s name by someone other than the exhibitor.  Permitted until the show schedule clearly states that entries from absent exhibitors are prohibited.</a:t>
            </a:r>
          </a:p>
          <a:p>
            <a:pPr marL="0" lvl="1">
              <a:lnSpc>
                <a:spcPct val="100000"/>
              </a:lnSpc>
              <a:spcBef>
                <a:spcPts val="0"/>
              </a:spcBef>
              <a:spcAft>
                <a:spcPts val="600"/>
              </a:spcAft>
            </a:pPr>
            <a:r>
              <a:rPr lang="en-US" sz="2600" dirty="0">
                <a:latin typeface="Verdana" panose="020B0604030504040204" pitchFamily="34" charset="0"/>
                <a:ea typeface="Verdana" panose="020B0604030504040204" pitchFamily="34" charset="0"/>
              </a:rPr>
              <a:t>	</a:t>
            </a:r>
            <a:r>
              <a:rPr lang="en-US" sz="2600" b="1" dirty="0">
                <a:latin typeface="Verdana" panose="020B0604030504040204" pitchFamily="34" charset="0"/>
                <a:ea typeface="Verdana" panose="020B0604030504040204" pitchFamily="34" charset="0"/>
              </a:rPr>
              <a:t>Restricted Eligibility Classes</a:t>
            </a:r>
            <a:r>
              <a:rPr lang="en-US" sz="2600" dirty="0">
                <a:latin typeface="Verdana" panose="020B0604030504040204" pitchFamily="34" charset="0"/>
                <a:ea typeface="Verdana" panose="020B0604030504040204" pitchFamily="34" charset="0"/>
              </a:rPr>
              <a:t> – a limited number classes with restricted eligibility (judges, juniors, novices, small gardens, members, etc.) are permitted.</a:t>
            </a:r>
          </a:p>
          <a:p>
            <a:pPr marL="0" lvl="1">
              <a:lnSpc>
                <a:spcPct val="100000"/>
              </a:lnSpc>
              <a:spcBef>
                <a:spcPts val="0"/>
              </a:spcBef>
              <a:spcAft>
                <a:spcPts val="600"/>
              </a:spcAft>
            </a:pPr>
            <a:endParaRPr lang="en-US" sz="2800" dirty="0">
              <a:latin typeface="Verdana" panose="020B0604030504040204" pitchFamily="34" charset="0"/>
              <a:ea typeface="Verdana" panose="020B0604030504040204" pitchFamily="34" charset="0"/>
            </a:endParaRP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3145779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7359670-B13C-4E6F-ACE1-8DD7AB11294C}"/>
              </a:ext>
            </a:extLst>
          </p:cNvPr>
          <p:cNvSpPr/>
          <p:nvPr/>
        </p:nvSpPr>
        <p:spPr>
          <a:xfrm>
            <a:off x="1612200" y="315654"/>
            <a:ext cx="9144000" cy="6491008"/>
          </a:xfrm>
          <a:prstGeom prst="rect">
            <a:avLst/>
          </a:prstGeom>
        </p:spPr>
        <p:txBody>
          <a:bodyPr>
            <a:spAutoFit/>
          </a:bodyPr>
          <a:lstStyle/>
          <a:p>
            <a:pPr>
              <a:spcAft>
                <a:spcPts val="600"/>
              </a:spcAft>
            </a:pPr>
            <a:r>
              <a:rPr lang="en-US" sz="2240" dirty="0">
                <a:solidFill>
                  <a:srgbClr val="000000"/>
                </a:solidFill>
                <a:latin typeface="Verdana" panose="020B0604030504040204" pitchFamily="34" charset="0"/>
                <a:ea typeface="Verdana" panose="020B0604030504040204" pitchFamily="34" charset="0"/>
              </a:rPr>
              <a:t>	</a:t>
            </a:r>
            <a:r>
              <a:rPr lang="en-US" sz="2200" dirty="0">
                <a:solidFill>
                  <a:srgbClr val="000000"/>
                </a:solidFill>
                <a:latin typeface="Verdana" panose="020B0604030504040204" pitchFamily="34" charset="0"/>
                <a:ea typeface="Verdana" panose="020B0604030504040204" pitchFamily="34" charset="0"/>
              </a:rPr>
              <a:t>The following grounds disqualifications remain.  </a:t>
            </a:r>
            <a:r>
              <a:rPr lang="en-US" sz="2200" u="sng" dirty="0">
                <a:solidFill>
                  <a:srgbClr val="000000"/>
                </a:solidFill>
                <a:latin typeface="Verdana" panose="020B0604030504040204" pitchFamily="34" charset="0"/>
                <a:ea typeface="Verdana" panose="020B0604030504040204" pitchFamily="34" charset="0"/>
              </a:rPr>
              <a:t>There are no others.</a:t>
            </a:r>
            <a:r>
              <a:rPr lang="en-US" sz="2200" dirty="0">
                <a:solidFill>
                  <a:srgbClr val="000000"/>
                </a:solidFill>
                <a:latin typeface="Verdana" panose="020B0604030504040204" pitchFamily="34" charset="0"/>
                <a:ea typeface="Verdana" panose="020B0604030504040204" pitchFamily="34" charset="0"/>
              </a:rPr>
              <a:t>  Don’t invent any!</a:t>
            </a:r>
          </a:p>
          <a:p>
            <a:pPr marL="342900" marR="0" lvl="0">
              <a:spcAft>
                <a:spcPts val="600"/>
              </a:spcAft>
              <a:buFont typeface="+mj-lt"/>
              <a:buAutoNum type="arabicPeriod"/>
            </a:pPr>
            <a:r>
              <a:rPr lang="en-US" sz="2200" dirty="0">
                <a:solidFill>
                  <a:srgbClr val="000000"/>
                </a:solidFill>
                <a:latin typeface="Verdana" panose="020B0604030504040204" pitchFamily="34" charset="0"/>
                <a:ea typeface="Verdana" panose="020B0604030504040204" pitchFamily="34" charset="0"/>
              </a:rPr>
              <a:t>  A foreign substance applied to enhance the beauty of the entry.</a:t>
            </a:r>
          </a:p>
          <a:p>
            <a:pPr marL="342900" marR="0" lvl="0">
              <a:spcAft>
                <a:spcPts val="600"/>
              </a:spcAft>
              <a:buFont typeface="+mj-lt"/>
              <a:buAutoNum type="arabicPeriod"/>
            </a:pPr>
            <a:r>
              <a:rPr lang="en-US" sz="2200" dirty="0">
                <a:solidFill>
                  <a:srgbClr val="000000"/>
                </a:solidFill>
                <a:latin typeface="Verdana" panose="020B0604030504040204" pitchFamily="34" charset="0"/>
                <a:ea typeface="Verdana" panose="020B0604030504040204" pitchFamily="34" charset="0"/>
              </a:rPr>
              <a:t>  Misnamed.  Rose is not the variety given on the entry tag or an accepted synonym.</a:t>
            </a:r>
          </a:p>
          <a:p>
            <a:pPr marL="342900" marR="0" lvl="0">
              <a:spcAft>
                <a:spcPts val="600"/>
              </a:spcAft>
              <a:buFont typeface="+mj-lt"/>
              <a:buAutoNum type="arabicPeriod"/>
            </a:pPr>
            <a:r>
              <a:rPr lang="en-US" sz="2200" dirty="0">
                <a:solidFill>
                  <a:srgbClr val="000000"/>
                </a:solidFill>
                <a:latin typeface="Verdana" panose="020B0604030504040204" pitchFamily="34" charset="0"/>
                <a:ea typeface="Verdana" panose="020B0604030504040204" pitchFamily="34" charset="0"/>
              </a:rPr>
              <a:t>  Unlabeled or Mislabeled.  Entry lacks an entry tag or the exhibitor’s name, a class number, and/or the name of the variety is not given on the entry tag.</a:t>
            </a:r>
          </a:p>
          <a:p>
            <a:pPr marL="342900" marR="0" lvl="0">
              <a:spcAft>
                <a:spcPts val="600"/>
              </a:spcAft>
              <a:buFont typeface="+mj-lt"/>
              <a:buAutoNum type="arabicPeriod"/>
            </a:pPr>
            <a:r>
              <a:rPr lang="en-US" sz="2200" dirty="0">
                <a:solidFill>
                  <a:srgbClr val="000000"/>
                </a:solidFill>
                <a:latin typeface="Verdana" panose="020B0604030504040204" pitchFamily="34" charset="0"/>
                <a:ea typeface="Verdana" panose="020B0604030504040204" pitchFamily="34" charset="0"/>
              </a:rPr>
              <a:t>  Exhibitor’s name visible, if not corrected before the entry is judged.</a:t>
            </a:r>
          </a:p>
          <a:p>
            <a:pPr marL="342900" marR="0" lvl="0">
              <a:spcAft>
                <a:spcPts val="600"/>
              </a:spcAft>
              <a:buFont typeface="+mj-lt"/>
              <a:buAutoNum type="arabicPeriod"/>
            </a:pPr>
            <a:r>
              <a:rPr lang="en-US" sz="2200" dirty="0">
                <a:solidFill>
                  <a:srgbClr val="000000"/>
                </a:solidFill>
                <a:latin typeface="Verdana" panose="020B0604030504040204" pitchFamily="34" charset="0"/>
                <a:ea typeface="Verdana" panose="020B0604030504040204" pitchFamily="34" charset="0"/>
              </a:rPr>
              <a:t>  A challenge class entry that does not satisfy the requirements of the class in which it is entered.</a:t>
            </a:r>
          </a:p>
          <a:p>
            <a:pPr marL="342900" marR="0" lvl="0">
              <a:spcAft>
                <a:spcPts val="600"/>
              </a:spcAft>
              <a:buFont typeface="+mj-lt"/>
              <a:buAutoNum type="arabicPeriod"/>
            </a:pPr>
            <a:r>
              <a:rPr lang="en-US" sz="2200" dirty="0">
                <a:solidFill>
                  <a:srgbClr val="000000"/>
                </a:solidFill>
                <a:latin typeface="Verdana" panose="020B0604030504040204" pitchFamily="34" charset="0"/>
                <a:ea typeface="Verdana" panose="020B0604030504040204" pitchFamily="34" charset="0"/>
              </a:rPr>
              <a:t>  Any entry that was not grown outdoors and/or not grown by the exhibitor.</a:t>
            </a:r>
          </a:p>
          <a:p>
            <a:pPr marL="342900" marR="0" lvl="0">
              <a:spcAft>
                <a:spcPts val="600"/>
              </a:spcAft>
              <a:buFont typeface="+mj-lt"/>
              <a:buAutoNum type="arabicPeriod"/>
            </a:pPr>
            <a:r>
              <a:rPr lang="en-US" sz="2200" dirty="0">
                <a:solidFill>
                  <a:srgbClr val="000000"/>
                </a:solidFill>
                <a:latin typeface="Verdana" panose="020B0604030504040204" pitchFamily="34" charset="0"/>
                <a:ea typeface="Verdana" panose="020B0604030504040204" pitchFamily="34" charset="0"/>
              </a:rPr>
              <a:t>  Possibly, more than one entry of the same variety in the same class by the same exhibitor.</a:t>
            </a:r>
          </a:p>
        </p:txBody>
      </p:sp>
    </p:spTree>
    <p:extLst>
      <p:ext uri="{BB962C8B-B14F-4D97-AF65-F5344CB8AC3E}">
        <p14:creationId xmlns:p14="http://schemas.microsoft.com/office/powerpoint/2010/main" val="42715876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20E-CC8C-46FA-BF37-411B74909838}"/>
              </a:ext>
            </a:extLst>
          </p:cNvPr>
          <p:cNvSpPr>
            <a:spLocks noGrp="1"/>
          </p:cNvSpPr>
          <p:nvPr>
            <p:ph type="title"/>
          </p:nvPr>
        </p:nvSpPr>
        <p:spPr>
          <a:xfrm>
            <a:off x="838200" y="435465"/>
            <a:ext cx="10515600" cy="1325563"/>
          </a:xfrm>
        </p:spPr>
        <p:txBody>
          <a:bodyPr>
            <a:normAutofit/>
          </a:bodyPr>
          <a:lstStyle/>
          <a:p>
            <a:pPr algn="ctr">
              <a:lnSpc>
                <a:spcPct val="100000"/>
              </a:lnSpc>
            </a:pPr>
            <a:r>
              <a:rPr lang="en-US" b="1" dirty="0">
                <a:solidFill>
                  <a:schemeClr val="bg1"/>
                </a:solidFill>
                <a:latin typeface="Verdana" panose="020B0604030504040204" pitchFamily="34" charset="0"/>
                <a:ea typeface="Verdana" panose="020B0604030504040204" pitchFamily="34" charset="0"/>
              </a:rPr>
              <a:t>Summary of the Presentation</a:t>
            </a:r>
          </a:p>
        </p:txBody>
      </p:sp>
      <p:sp>
        <p:nvSpPr>
          <p:cNvPr id="3" name="Content Placeholder 2">
            <a:extLst>
              <a:ext uri="{FF2B5EF4-FFF2-40B4-BE49-F238E27FC236}">
                <a16:creationId xmlns:a16="http://schemas.microsoft.com/office/drawing/2014/main" id="{09BE76D1-8B48-4104-88EA-676DBEE73A91}"/>
              </a:ext>
            </a:extLst>
          </p:cNvPr>
          <p:cNvSpPr>
            <a:spLocks noGrp="1"/>
          </p:cNvSpPr>
          <p:nvPr>
            <p:ph idx="1"/>
          </p:nvPr>
        </p:nvSpPr>
        <p:spPr>
          <a:xfrm>
            <a:off x="2076165" y="1994441"/>
            <a:ext cx="8961120" cy="2743200"/>
          </a:xfrm>
        </p:spPr>
        <p:txBody>
          <a:bodyPr>
            <a:normAutofit/>
          </a:bodyPr>
          <a:lstStyle/>
          <a:p>
            <a:pPr marL="742950" lvl="1" indent="-742950">
              <a:lnSpc>
                <a:spcPct val="100000"/>
              </a:lnSpc>
              <a:spcBef>
                <a:spcPts val="0"/>
              </a:spcBef>
              <a:spcAft>
                <a:spcPts val="1200"/>
              </a:spcAft>
              <a:buAutoNum type="arabicParenBoth"/>
            </a:pPr>
            <a:r>
              <a:rPr lang="en-US" sz="3600" dirty="0">
                <a:latin typeface="Verdana" panose="020B0604030504040204" pitchFamily="34" charset="0"/>
                <a:ea typeface="Verdana" panose="020B0604030504040204" pitchFamily="34" charset="0"/>
              </a:rPr>
              <a:t>Changes to the Rules on Disqualification and Penalization</a:t>
            </a:r>
          </a:p>
          <a:p>
            <a:pPr marL="742950" lvl="1" indent="-742950">
              <a:lnSpc>
                <a:spcPct val="100000"/>
              </a:lnSpc>
              <a:spcBef>
                <a:spcPts val="0"/>
              </a:spcBef>
              <a:spcAft>
                <a:spcPts val="1200"/>
              </a:spcAft>
              <a:buAutoNum type="arabicParenBoth"/>
            </a:pPr>
            <a:r>
              <a:rPr lang="en-US" sz="3600" b="1" dirty="0">
                <a:solidFill>
                  <a:schemeClr val="bg1"/>
                </a:solidFill>
                <a:latin typeface="Verdana" panose="020B0604030504040204" pitchFamily="34" charset="0"/>
                <a:ea typeface="Verdana" panose="020B0604030504040204" pitchFamily="34" charset="0"/>
              </a:rPr>
              <a:t>Changes to the classification of shrubs and ramblers</a:t>
            </a:r>
          </a:p>
          <a:p>
            <a:pPr marL="0" lvl="1" indent="0">
              <a:lnSpc>
                <a:spcPct val="100000"/>
              </a:lnSpc>
              <a:spcBef>
                <a:spcPts val="0"/>
              </a:spcBef>
              <a:spcAft>
                <a:spcPts val="1200"/>
              </a:spcAft>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679826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FC8604-3EB8-476D-AFBB-42C6DA3F2EFE}"/>
              </a:ext>
            </a:extLst>
          </p:cNvPr>
          <p:cNvSpPr txBox="1"/>
          <p:nvPr/>
        </p:nvSpPr>
        <p:spPr>
          <a:xfrm>
            <a:off x="1716258" y="263130"/>
            <a:ext cx="9144000" cy="6522876"/>
          </a:xfrm>
          <a:prstGeom prst="rect">
            <a:avLst/>
          </a:prstGeom>
          <a:noFill/>
        </p:spPr>
        <p:txBody>
          <a:bodyPr wrap="square">
            <a:spAutoFit/>
          </a:bodyPr>
          <a:lstStyle/>
          <a:p>
            <a:pPr marL="0" marR="0" algn="ctr">
              <a:lnSpc>
                <a:spcPct val="107000"/>
              </a:lnSpc>
              <a:spcBef>
                <a:spcPts val="0"/>
              </a:spcBef>
              <a:spcAft>
                <a:spcPts val="800"/>
              </a:spcAft>
            </a:pPr>
            <a:r>
              <a:rPr lang="en-US" sz="3200" b="1" dirty="0">
                <a:effectLst/>
                <a:latin typeface="Verdana" panose="020B0604030504040204" pitchFamily="34" charset="0"/>
                <a:ea typeface="Verdana" panose="020B0604030504040204" pitchFamily="34" charset="0"/>
                <a:cs typeface="Times New Roman" panose="02020603050405020304" pitchFamily="18" charset="0"/>
              </a:rPr>
              <a:t>RECENTLY APPROVED CLASSIFICATION CHANGES</a:t>
            </a:r>
          </a:p>
          <a:p>
            <a:pPr marL="0" marR="0">
              <a:lnSpc>
                <a:spcPct val="107000"/>
              </a:lnSpc>
              <a:spcBef>
                <a:spcPts val="0"/>
              </a:spcBef>
              <a:spcAft>
                <a:spcPts val="1000"/>
              </a:spcAft>
            </a:pPr>
            <a:r>
              <a:rPr lang="en-US" sz="2600" dirty="0">
                <a:effectLst/>
                <a:latin typeface="Verdana" panose="020B0604030504040204" pitchFamily="34" charset="0"/>
                <a:ea typeface="Verdana" panose="020B0604030504040204" pitchFamily="34" charset="0"/>
                <a:cs typeface="Times New Roman" panose="02020603050405020304" pitchFamily="18" charset="0"/>
              </a:rPr>
              <a:t>(a) The class Hybrid Eglanteria (HEg) was replaced by the class Eglanteria (Eg) </a:t>
            </a:r>
          </a:p>
          <a:p>
            <a:pPr marL="0" marR="0">
              <a:lnSpc>
                <a:spcPct val="107000"/>
              </a:lnSpc>
              <a:spcBef>
                <a:spcPts val="0"/>
              </a:spcBef>
              <a:spcAft>
                <a:spcPts val="1000"/>
              </a:spcAft>
            </a:pPr>
            <a:r>
              <a:rPr lang="en-US" sz="2600" dirty="0">
                <a:effectLst/>
                <a:latin typeface="Verdana" panose="020B0604030504040204" pitchFamily="34" charset="0"/>
                <a:ea typeface="Verdana" panose="020B0604030504040204" pitchFamily="34" charset="0"/>
                <a:cs typeface="Times New Roman" panose="02020603050405020304" pitchFamily="18" charset="0"/>
              </a:rPr>
              <a:t>(b) The class Hybrid Gallica (HGal) was replaced by the class Gallica (Gal) </a:t>
            </a:r>
          </a:p>
          <a:p>
            <a:pPr marL="0" marR="0">
              <a:lnSpc>
                <a:spcPct val="107000"/>
              </a:lnSpc>
              <a:spcBef>
                <a:spcPts val="0"/>
              </a:spcBef>
              <a:spcAft>
                <a:spcPts val="1000"/>
              </a:spcAft>
            </a:pPr>
            <a:r>
              <a:rPr lang="en-US" sz="2600" dirty="0">
                <a:effectLst/>
                <a:latin typeface="Verdana" panose="020B0604030504040204" pitchFamily="34" charset="0"/>
                <a:ea typeface="Verdana" panose="020B0604030504040204" pitchFamily="34" charset="0"/>
                <a:cs typeface="Times New Roman" panose="02020603050405020304" pitchFamily="18" charset="0"/>
              </a:rPr>
              <a:t>(c) The class Hybrid Kordesii (HKor) was replaced by the class Kordesii (Kor) </a:t>
            </a:r>
          </a:p>
          <a:p>
            <a:pPr marL="0" marR="0">
              <a:lnSpc>
                <a:spcPct val="107000"/>
              </a:lnSpc>
              <a:spcBef>
                <a:spcPts val="0"/>
              </a:spcBef>
              <a:spcAft>
                <a:spcPts val="1000"/>
              </a:spcAft>
            </a:pPr>
            <a:r>
              <a:rPr lang="en-US" sz="2600" dirty="0">
                <a:effectLst/>
                <a:latin typeface="Verdana" panose="020B0604030504040204" pitchFamily="34" charset="0"/>
                <a:ea typeface="Verdana" panose="020B0604030504040204" pitchFamily="34" charset="0"/>
                <a:cs typeface="Times New Roman" panose="02020603050405020304" pitchFamily="18" charset="0"/>
              </a:rPr>
              <a:t>(d) The class Rambler (</a:t>
            </a:r>
            <a:r>
              <a:rPr lang="en-US" sz="2600" dirty="0">
                <a:effectLst/>
                <a:latin typeface="Verdana" panose="020B0604030504040204" pitchFamily="34" charset="0"/>
                <a:ea typeface="Verdana" panose="020B0604030504040204" pitchFamily="34" charset="0"/>
                <a:cs typeface="Calibri" panose="020F0502020204030204" pitchFamily="34" charset="0"/>
              </a:rPr>
              <a:t>ꓣ</a:t>
            </a:r>
            <a:r>
              <a:rPr lang="en-US" sz="2600" dirty="0">
                <a:effectLst/>
                <a:latin typeface="Verdana" panose="020B0604030504040204" pitchFamily="34" charset="0"/>
                <a:ea typeface="Verdana" panose="020B0604030504040204" pitchFamily="34" charset="0"/>
                <a:cs typeface="Times New Roman" panose="02020603050405020304" pitchFamily="18" charset="0"/>
              </a:rPr>
              <a:t>) was restored.  </a:t>
            </a:r>
          </a:p>
          <a:p>
            <a:pPr marL="0" marR="0">
              <a:lnSpc>
                <a:spcPct val="107000"/>
              </a:lnSpc>
              <a:spcBef>
                <a:spcPts val="0"/>
              </a:spcBef>
              <a:spcAft>
                <a:spcPts val="800"/>
              </a:spcAft>
            </a:pPr>
            <a:r>
              <a:rPr lang="en-US" sz="2600" dirty="0">
                <a:effectLst/>
                <a:latin typeface="Verdana" panose="020B0604030504040204" pitchFamily="34" charset="0"/>
                <a:ea typeface="Verdana" panose="020B0604030504040204" pitchFamily="34" charset="0"/>
                <a:cs typeface="Times New Roman" panose="02020603050405020304" pitchFamily="18" charset="0"/>
              </a:rPr>
              <a:t>	These amendments reverse changes that were made in 1999.  Registration and Classification Committee was authorized to assign and reassign cultivars to the Rambler Class.</a:t>
            </a:r>
          </a:p>
        </p:txBody>
      </p:sp>
    </p:spTree>
    <p:extLst>
      <p:ext uri="{BB962C8B-B14F-4D97-AF65-F5344CB8AC3E}">
        <p14:creationId xmlns:p14="http://schemas.microsoft.com/office/powerpoint/2010/main" val="23978093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20E-CC8C-46FA-BF37-411B74909838}"/>
              </a:ext>
            </a:extLst>
          </p:cNvPr>
          <p:cNvSpPr>
            <a:spLocks noGrp="1"/>
          </p:cNvSpPr>
          <p:nvPr>
            <p:ph type="title"/>
          </p:nvPr>
        </p:nvSpPr>
        <p:spPr>
          <a:xfrm>
            <a:off x="838200" y="14380"/>
            <a:ext cx="10515600" cy="1325563"/>
          </a:xfrm>
        </p:spPr>
        <p:txBody>
          <a:bodyPr>
            <a:normAutofit/>
          </a:bodyPr>
          <a:lstStyle/>
          <a:p>
            <a:pPr algn="ctr">
              <a:lnSpc>
                <a:spcPct val="100000"/>
              </a:lnSpc>
            </a:pPr>
            <a:r>
              <a:rPr lang="en-US" sz="4200" b="1" dirty="0">
                <a:latin typeface="Verdana" panose="020B0604030504040204" pitchFamily="34" charset="0"/>
                <a:ea typeface="Verdana" panose="020B0604030504040204" pitchFamily="34" charset="0"/>
              </a:rPr>
              <a:t>Former Ramblers (partial list)</a:t>
            </a:r>
          </a:p>
        </p:txBody>
      </p:sp>
      <p:sp>
        <p:nvSpPr>
          <p:cNvPr id="3" name="Content Placeholder 2">
            <a:extLst>
              <a:ext uri="{FF2B5EF4-FFF2-40B4-BE49-F238E27FC236}">
                <a16:creationId xmlns:a16="http://schemas.microsoft.com/office/drawing/2014/main" id="{09BE76D1-8B48-4104-88EA-676DBEE73A91}"/>
              </a:ext>
            </a:extLst>
          </p:cNvPr>
          <p:cNvSpPr>
            <a:spLocks noGrp="1"/>
          </p:cNvSpPr>
          <p:nvPr>
            <p:ph idx="1"/>
          </p:nvPr>
        </p:nvSpPr>
        <p:spPr>
          <a:xfrm>
            <a:off x="1429048" y="1311815"/>
            <a:ext cx="9601200" cy="5394960"/>
          </a:xfrm>
        </p:spPr>
        <p:txBody>
          <a:bodyPr>
            <a:normAutofit fontScale="70000" lnSpcReduction="20000"/>
          </a:bodyPr>
          <a:lstStyle/>
          <a:p>
            <a:pPr marL="0" lvl="1" indent="-457200">
              <a:lnSpc>
                <a:spcPct val="120000"/>
              </a:lnSpc>
              <a:spcBef>
                <a:spcPts val="0"/>
              </a:spcBef>
              <a:spcAft>
                <a:spcPts val="1200"/>
              </a:spcAft>
              <a:buNone/>
            </a:pPr>
            <a:r>
              <a:rPr lang="en-US" sz="3600" dirty="0">
                <a:latin typeface="Verdana" panose="020B0604030504040204" pitchFamily="34" charset="0"/>
                <a:ea typeface="Verdana" panose="020B0604030504040204" pitchFamily="34" charset="0"/>
              </a:rPr>
              <a:t>American Pillar			Gardenia</a:t>
            </a:r>
          </a:p>
          <a:p>
            <a:pPr marL="0" lvl="1" indent="-457200">
              <a:lnSpc>
                <a:spcPct val="120000"/>
              </a:lnSpc>
              <a:spcBef>
                <a:spcPts val="0"/>
              </a:spcBef>
              <a:spcAft>
                <a:spcPts val="1200"/>
              </a:spcAft>
              <a:buNone/>
            </a:pPr>
            <a:r>
              <a:rPr lang="en-US" sz="3600" dirty="0">
                <a:latin typeface="Verdana" panose="020B0604030504040204" pitchFamily="34" charset="0"/>
                <a:ea typeface="Verdana" panose="020B0604030504040204" pitchFamily="34" charset="0"/>
              </a:rPr>
              <a:t>Dorothy Perkins			Excelsa</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Hiawatha				Chevy Chase</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Jersey Beauty			Kew Rambler</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Rambling Rector			Goldfinch</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Aviateur Blériot			Wedding Day</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Mary McHutchin			Mary Hicks</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Seagull				Tea Rambler</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Ghislaine de Féligonde</a:t>
            </a:r>
          </a:p>
          <a:p>
            <a:pPr marL="0" lvl="1" indent="-457200">
              <a:lnSpc>
                <a:spcPct val="120000"/>
              </a:lnSpc>
              <a:spcBef>
                <a:spcPts val="0"/>
              </a:spcBef>
              <a:spcAft>
                <a:spcPts val="1000"/>
              </a:spcAft>
              <a:buNone/>
            </a:pPr>
            <a:r>
              <a:rPr lang="en-US" sz="3600" dirty="0">
                <a:latin typeface="Verdana" panose="020B0604030504040204" pitchFamily="34" charset="0"/>
                <a:ea typeface="Verdana" panose="020B0604030504040204" pitchFamily="34" charset="0"/>
              </a:rPr>
              <a:t>Paul’s Himalayan Musk Rambler</a:t>
            </a:r>
          </a:p>
          <a:p>
            <a:pPr marL="0" lvl="1" indent="-457200">
              <a:lnSpc>
                <a:spcPct val="120000"/>
              </a:lnSpc>
              <a:spcBef>
                <a:spcPts val="0"/>
              </a:spcBef>
              <a:spcAft>
                <a:spcPts val="1200"/>
              </a:spcAft>
              <a:buNone/>
            </a:pPr>
            <a:endParaRPr lang="en-US" sz="3600" b="1" dirty="0">
              <a:latin typeface="Verdana" panose="020B0604030504040204" pitchFamily="34" charset="0"/>
              <a:ea typeface="Verdana" panose="020B0604030504040204" pitchFamily="34" charset="0"/>
            </a:endParaRPr>
          </a:p>
          <a:p>
            <a:pPr marL="0" lvl="1" indent="-457200">
              <a:lnSpc>
                <a:spcPct val="120000"/>
              </a:lnSpc>
              <a:spcBef>
                <a:spcPts val="0"/>
              </a:spcBef>
              <a:spcAft>
                <a:spcPts val="1200"/>
              </a:spcAft>
              <a:buNone/>
            </a:pPr>
            <a:endParaRPr lang="en-US" sz="3600" dirty="0">
              <a:latin typeface="Verdana" panose="020B0604030504040204" pitchFamily="34" charset="0"/>
              <a:ea typeface="Verdana" panose="020B0604030504040204" pitchFamily="34" charset="0"/>
            </a:endParaRPr>
          </a:p>
          <a:p>
            <a:pPr marL="0" lvl="1" indent="-457200">
              <a:lnSpc>
                <a:spcPct val="120000"/>
              </a:lnSpc>
              <a:spcBef>
                <a:spcPts val="0"/>
              </a:spcBef>
              <a:spcAft>
                <a:spcPts val="1200"/>
              </a:spcAft>
              <a:buNone/>
            </a:pPr>
            <a:endParaRPr lang="en-US" sz="3600" b="1" i="1" dirty="0">
              <a:latin typeface="Verdana" panose="020B0604030504040204" pitchFamily="34" charset="0"/>
              <a:ea typeface="Verdana" panose="020B0604030504040204" pitchFamily="34" charset="0"/>
            </a:endParaRPr>
          </a:p>
          <a:p>
            <a:pPr marL="0" lvl="1" indent="457200">
              <a:lnSpc>
                <a:spcPct val="100000"/>
              </a:lnSpc>
              <a:spcBef>
                <a:spcPts val="0"/>
              </a:spcBef>
              <a:spcAft>
                <a:spcPts val="1200"/>
              </a:spcAft>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606677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3DBF62-2B05-4E9C-858C-8A874C81818B}"/>
              </a:ext>
            </a:extLst>
          </p:cNvPr>
          <p:cNvSpPr txBox="1"/>
          <p:nvPr/>
        </p:nvSpPr>
        <p:spPr>
          <a:xfrm>
            <a:off x="1403253" y="190296"/>
            <a:ext cx="9784080" cy="6400800"/>
          </a:xfrm>
          <a:prstGeom prst="rect">
            <a:avLst/>
          </a:prstGeom>
          <a:noFill/>
        </p:spPr>
        <p:txBody>
          <a:bodyPr wrap="square">
            <a:spAutoFit/>
          </a:bodyPr>
          <a:lstStyle/>
          <a:p>
            <a:pPr marL="0" lvl="1">
              <a:spcAft>
                <a:spcPts val="600"/>
              </a:spcAft>
            </a:pPr>
            <a:r>
              <a:rPr lang="en-US" sz="4400" dirty="0">
                <a:latin typeface="Verdana" panose="020B0604030504040204" pitchFamily="34" charset="0"/>
                <a:ea typeface="Verdana" panose="020B0604030504040204" pitchFamily="34" charset="0"/>
              </a:rPr>
              <a:t>	</a:t>
            </a:r>
            <a:r>
              <a:rPr lang="en-US" sz="3200" dirty="0">
                <a:latin typeface="Verdana" panose="020B0604030504040204" pitchFamily="34" charset="0"/>
                <a:ea typeface="Verdana" panose="020B0604030504040204" pitchFamily="34" charset="0"/>
              </a:rPr>
              <a:t>Ramblers are to be exhibited in the </a:t>
            </a:r>
            <a:r>
              <a:rPr lang="en-US" sz="3200" b="1" dirty="0">
                <a:latin typeface="Verdana" panose="020B0604030504040204" pitchFamily="34" charset="0"/>
                <a:ea typeface="Verdana" panose="020B0604030504040204" pitchFamily="34" charset="0"/>
              </a:rPr>
              <a:t>Classic Shrub</a:t>
            </a:r>
            <a:r>
              <a:rPr lang="en-US" sz="3200" dirty="0">
                <a:latin typeface="Verdana" panose="020B0604030504040204" pitchFamily="34" charset="0"/>
                <a:ea typeface="Verdana" panose="020B0604030504040204" pitchFamily="34" charset="0"/>
              </a:rPr>
              <a:t> class. This is a change from past practices.  Historically, Ramblers were exhibited in the Climber Class.</a:t>
            </a:r>
          </a:p>
          <a:p>
            <a:pPr marL="0" lvl="1">
              <a:lnSpc>
                <a:spcPct val="100000"/>
              </a:lnSpc>
              <a:spcBef>
                <a:spcPts val="0"/>
              </a:spcBef>
              <a:spcAft>
                <a:spcPts val="600"/>
              </a:spcAft>
            </a:pPr>
            <a:r>
              <a:rPr lang="en-US" sz="3200" dirty="0">
                <a:latin typeface="Verdana" panose="020B0604030504040204" pitchFamily="34" charset="0"/>
                <a:ea typeface="Verdana" panose="020B0604030504040204" pitchFamily="34" charset="0"/>
              </a:rPr>
              <a:t>	The Classic Shrub class will now include five classes: </a:t>
            </a:r>
          </a:p>
          <a:p>
            <a:pPr marL="0" lvl="1">
              <a:lnSpc>
                <a:spcPct val="100000"/>
              </a:lnSpc>
              <a:spcBef>
                <a:spcPts val="0"/>
              </a:spcBef>
              <a:spcAft>
                <a:spcPts val="600"/>
              </a:spcAft>
            </a:pPr>
            <a:r>
              <a:rPr lang="en-US" sz="3200" dirty="0">
                <a:latin typeface="Verdana" panose="020B0604030504040204" pitchFamily="34" charset="0"/>
                <a:ea typeface="Verdana" panose="020B0604030504040204" pitchFamily="34" charset="0"/>
              </a:rPr>
              <a:t>	Kordesii (Kor), </a:t>
            </a:r>
          </a:p>
          <a:p>
            <a:pPr marL="0" lvl="1">
              <a:lnSpc>
                <a:spcPct val="100000"/>
              </a:lnSpc>
              <a:spcBef>
                <a:spcPts val="0"/>
              </a:spcBef>
              <a:spcAft>
                <a:spcPts val="600"/>
              </a:spcAft>
            </a:pPr>
            <a:r>
              <a:rPr lang="en-US" sz="3200" dirty="0">
                <a:latin typeface="Verdana" panose="020B0604030504040204" pitchFamily="34" charset="0"/>
                <a:ea typeface="Verdana" panose="020B0604030504040204" pitchFamily="34" charset="0"/>
              </a:rPr>
              <a:t>	Hybrid Moyesii (HMoy), </a:t>
            </a:r>
          </a:p>
          <a:p>
            <a:pPr marL="0" lvl="1">
              <a:lnSpc>
                <a:spcPct val="100000"/>
              </a:lnSpc>
              <a:spcBef>
                <a:spcPts val="0"/>
              </a:spcBef>
              <a:spcAft>
                <a:spcPts val="600"/>
              </a:spcAft>
            </a:pPr>
            <a:r>
              <a:rPr lang="en-US" sz="3200" dirty="0">
                <a:latin typeface="Verdana" panose="020B0604030504040204" pitchFamily="34" charset="0"/>
                <a:ea typeface="Verdana" panose="020B0604030504040204" pitchFamily="34" charset="0"/>
              </a:rPr>
              <a:t>	Hybrid Musk (HMsk), </a:t>
            </a:r>
          </a:p>
          <a:p>
            <a:pPr marL="0" lvl="1">
              <a:lnSpc>
                <a:spcPct val="100000"/>
              </a:lnSpc>
              <a:spcBef>
                <a:spcPts val="0"/>
              </a:spcBef>
              <a:spcAft>
                <a:spcPts val="600"/>
              </a:spcAft>
            </a:pPr>
            <a:r>
              <a:rPr lang="en-US" sz="3200" dirty="0">
                <a:latin typeface="Verdana" panose="020B0604030504040204" pitchFamily="34" charset="0"/>
                <a:ea typeface="Verdana" panose="020B0604030504040204" pitchFamily="34" charset="0"/>
              </a:rPr>
              <a:t>	Hybrid Rugosa (HRug), and </a:t>
            </a:r>
          </a:p>
          <a:p>
            <a:pPr marL="0" lvl="1">
              <a:lnSpc>
                <a:spcPct val="100000"/>
              </a:lnSpc>
              <a:spcBef>
                <a:spcPts val="0"/>
              </a:spcBef>
              <a:spcAft>
                <a:spcPts val="600"/>
              </a:spcAft>
            </a:pPr>
            <a:r>
              <a:rPr lang="en-US" sz="3200" dirty="0">
                <a:latin typeface="Verdana" panose="020B0604030504040204" pitchFamily="34" charset="0"/>
                <a:ea typeface="Verdana" panose="020B0604030504040204" pitchFamily="34" charset="0"/>
              </a:rPr>
              <a:t>	Rambler (R)</a:t>
            </a:r>
          </a:p>
          <a:p>
            <a:pPr marL="0" lvl="1">
              <a:lnSpc>
                <a:spcPct val="100000"/>
              </a:lnSpc>
              <a:spcBef>
                <a:spcPts val="0"/>
              </a:spcBef>
              <a:spcAft>
                <a:spcPts val="600"/>
              </a:spcAft>
            </a:pPr>
            <a:r>
              <a:rPr lang="en-US" sz="3200" dirty="0">
                <a:latin typeface="Verdana" panose="020B0604030504040204" pitchFamily="34" charset="0"/>
                <a:ea typeface="Verdana" panose="020B0604030504040204" pitchFamily="34" charset="0"/>
              </a:rPr>
              <a:t>	</a:t>
            </a:r>
            <a:endParaRPr lang="en-US" sz="2800" dirty="0">
              <a:latin typeface="Verdana" panose="020B0604030504040204" pitchFamily="34" charset="0"/>
              <a:ea typeface="Verdana" panose="020B0604030504040204" pitchFamily="34" charset="0"/>
            </a:endParaRP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7891162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FC8604-3EB8-476D-AFBB-42C6DA3F2EFE}"/>
              </a:ext>
            </a:extLst>
          </p:cNvPr>
          <p:cNvSpPr txBox="1"/>
          <p:nvPr/>
        </p:nvSpPr>
        <p:spPr>
          <a:xfrm>
            <a:off x="1716258" y="263130"/>
            <a:ext cx="9601200" cy="6368025"/>
          </a:xfrm>
          <a:prstGeom prst="rect">
            <a:avLst/>
          </a:prstGeom>
          <a:noFill/>
        </p:spPr>
        <p:txBody>
          <a:bodyPr wrap="square">
            <a:spAutoFit/>
          </a:bodyPr>
          <a:lstStyle/>
          <a:p>
            <a:pPr marL="0" marR="0" algn="ctr">
              <a:lnSpc>
                <a:spcPct val="107000"/>
              </a:lnSpc>
              <a:spcBef>
                <a:spcPts val="0"/>
              </a:spcBef>
              <a:spcAft>
                <a:spcPts val="1200"/>
              </a:spcAft>
            </a:pPr>
            <a:r>
              <a:rPr lang="en-US" sz="3200" b="1" dirty="0">
                <a:effectLst/>
                <a:latin typeface="Verdana" panose="020B0604030504040204" pitchFamily="34" charset="0"/>
                <a:ea typeface="Verdana" panose="020B0604030504040204" pitchFamily="34" charset="0"/>
                <a:cs typeface="Times New Roman" panose="02020603050405020304" pitchFamily="18" charset="0"/>
              </a:rPr>
              <a:t>Division </a:t>
            </a:r>
            <a:r>
              <a:rPr lang="en-US" sz="3200" b="1" dirty="0">
                <a:latin typeface="Verdana" panose="020B0604030504040204" pitchFamily="34" charset="0"/>
                <a:ea typeface="Verdana" panose="020B0604030504040204" pitchFamily="34" charset="0"/>
                <a:cs typeface="Times New Roman" panose="02020603050405020304" pitchFamily="18" charset="0"/>
              </a:rPr>
              <a:t>of the </a:t>
            </a:r>
            <a:r>
              <a:rPr lang="en-US" sz="3200" b="1" dirty="0">
                <a:effectLst/>
                <a:latin typeface="Verdana" panose="020B0604030504040204" pitchFamily="34" charset="0"/>
                <a:ea typeface="Verdana" panose="020B0604030504040204" pitchFamily="34" charset="0"/>
                <a:cs typeface="Times New Roman" panose="02020603050405020304" pitchFamily="18" charset="0"/>
              </a:rPr>
              <a:t>Modern Shrub Class</a:t>
            </a:r>
          </a:p>
          <a:p>
            <a:pPr marL="0" marR="0">
              <a:lnSpc>
                <a:spcPct val="107000"/>
              </a:lnSpc>
              <a:spcBef>
                <a:spcPts val="0"/>
              </a:spcBef>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The Modern Shrub Class has been divided into three subclasses:</a:t>
            </a:r>
          </a:p>
          <a:p>
            <a:pPr marL="514350" marR="0" indent="-514350">
              <a:lnSpc>
                <a:spcPct val="107000"/>
              </a:lnSpc>
              <a:spcBef>
                <a:spcPts val="0"/>
              </a:spcBef>
              <a:spcAft>
                <a:spcPts val="600"/>
              </a:spcAft>
              <a:buAutoNum type="alphaLcParenBoth"/>
            </a:pPr>
            <a:r>
              <a:rPr lang="en-US" sz="2600" dirty="0">
                <a:effectLst/>
                <a:latin typeface="Verdana" panose="020B0604030504040204" pitchFamily="34" charset="0"/>
                <a:ea typeface="Verdana" panose="020B0604030504040204" pitchFamily="34" charset="0"/>
                <a:cs typeface="Times New Roman" panose="02020603050405020304" pitchFamily="18" charset="0"/>
              </a:rPr>
              <a:t> Ground Covers [Flower Carpet®, Drifts, Blanket]</a:t>
            </a:r>
          </a:p>
          <a:p>
            <a:pPr marR="0">
              <a:lnSpc>
                <a:spcPct val="107000"/>
              </a:lnSpc>
              <a:spcBef>
                <a:spcPts val="0"/>
              </a:spcBef>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low growing, lax canes, sprawling horizontal growth and multiple blooms</a:t>
            </a:r>
            <a:endParaRPr lang="en-US" sz="2600" dirty="0">
              <a:effectLst/>
              <a:latin typeface="Verdana" panose="020B0604030504040204" pitchFamily="34" charset="0"/>
              <a:ea typeface="Verdana" panose="020B0604030504040204" pitchFamily="34" charset="0"/>
              <a:cs typeface="Times New Roman" panose="02020603050405020304" pitchFamily="18" charset="0"/>
            </a:endParaRPr>
          </a:p>
          <a:p>
            <a:pPr marR="0">
              <a:lnSpc>
                <a:spcPct val="107000"/>
              </a:lnSpc>
              <a:spcBef>
                <a:spcPts val="0"/>
              </a:spcBef>
              <a:spcAft>
                <a:spcPts val="600"/>
              </a:spcAft>
            </a:pPr>
            <a:r>
              <a:rPr lang="en-US" sz="2600" dirty="0">
                <a:effectLst/>
                <a:latin typeface="Verdana" panose="020B0604030504040204" pitchFamily="34" charset="0"/>
                <a:ea typeface="Verdana" panose="020B0604030504040204" pitchFamily="34" charset="0"/>
                <a:cs typeface="Times New Roman" panose="02020603050405020304" pitchFamily="18" charset="0"/>
              </a:rPr>
              <a:t>(b) English-Style </a:t>
            </a:r>
            <a:r>
              <a:rPr lang="en-US" sz="2600" dirty="0">
                <a:latin typeface="Verdana" panose="020B0604030504040204" pitchFamily="34" charset="0"/>
                <a:ea typeface="Verdana" panose="020B0604030504040204" pitchFamily="34" charset="0"/>
                <a:cs typeface="Times New Roman" panose="02020603050405020304" pitchFamily="18" charset="0"/>
              </a:rPr>
              <a:t>Roses [Austin shrubs and similar varieties]</a:t>
            </a:r>
          </a:p>
          <a:p>
            <a:pPr marR="0">
              <a:lnSpc>
                <a:spcPct val="107000"/>
              </a:lnSpc>
              <a:spcBef>
                <a:spcPts val="0"/>
              </a:spcBef>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resemble </a:t>
            </a:r>
            <a:r>
              <a:rPr lang="en-US" sz="2600" dirty="0">
                <a:latin typeface="Old English Text MT" panose="03040902040508030806" pitchFamily="66" charset="0"/>
                <a:ea typeface="Verdana" panose="020B0604030504040204" pitchFamily="34" charset="0"/>
                <a:cs typeface="Times New Roman" panose="02020603050405020304" pitchFamily="18" charset="0"/>
              </a:rPr>
              <a:t>Old-Garden Roses</a:t>
            </a:r>
            <a:r>
              <a:rPr lang="en-US" sz="2600" dirty="0">
                <a:latin typeface="Verdana" panose="020B0604030504040204" pitchFamily="34" charset="0"/>
                <a:ea typeface="Verdana" panose="020B0604030504040204" pitchFamily="34" charset="0"/>
                <a:cs typeface="Times New Roman" panose="02020603050405020304" pitchFamily="18" charset="0"/>
              </a:rPr>
              <a:t>, decorative, recurrent</a:t>
            </a:r>
          </a:p>
          <a:p>
            <a:pPr>
              <a:lnSpc>
                <a:spcPct val="107000"/>
              </a:lnSpc>
              <a:spcAft>
                <a:spcPts val="600"/>
              </a:spcAft>
            </a:pPr>
            <a:r>
              <a:rPr lang="en-US" sz="2600" dirty="0">
                <a:latin typeface="Verdana" panose="020B0604030504040204" pitchFamily="34" charset="0"/>
                <a:ea typeface="Verdana" panose="020B0604030504040204" pitchFamily="34" charset="0"/>
                <a:cs typeface="Times New Roman" panose="02020603050405020304" pitchFamily="18" charset="0"/>
              </a:rPr>
              <a:t>(c) Landscape Shrubs [Knock Outs, Easy Elegance® Roses, Lady Elsie May, Buck Roses, Canadian Explorers]</a:t>
            </a:r>
          </a:p>
          <a:p>
            <a:pPr>
              <a:lnSpc>
                <a:spcPct val="107000"/>
              </a:lnSpc>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everything else</a:t>
            </a:r>
            <a:endParaRPr lang="en-US" sz="26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4924946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FC8604-3EB8-476D-AFBB-42C6DA3F2EFE}"/>
              </a:ext>
            </a:extLst>
          </p:cNvPr>
          <p:cNvSpPr txBox="1"/>
          <p:nvPr/>
        </p:nvSpPr>
        <p:spPr>
          <a:xfrm>
            <a:off x="1371600" y="263130"/>
            <a:ext cx="9601200" cy="6334491"/>
          </a:xfrm>
          <a:prstGeom prst="rect">
            <a:avLst/>
          </a:prstGeom>
          <a:noFill/>
        </p:spPr>
        <p:txBody>
          <a:bodyPr wrap="square">
            <a:spAutoFit/>
          </a:bodyPr>
          <a:lstStyle/>
          <a:p>
            <a:pPr marL="0" marR="0" algn="ctr">
              <a:lnSpc>
                <a:spcPct val="107000"/>
              </a:lnSpc>
              <a:spcBef>
                <a:spcPts val="0"/>
              </a:spcBef>
              <a:spcAft>
                <a:spcPts val="1200"/>
              </a:spcAft>
            </a:pPr>
            <a:r>
              <a:rPr lang="en-US" sz="3200" b="1" dirty="0">
                <a:effectLst/>
                <a:latin typeface="Verdana" panose="020B0604030504040204" pitchFamily="34" charset="0"/>
                <a:ea typeface="Verdana" panose="020B0604030504040204" pitchFamily="34" charset="0"/>
                <a:cs typeface="Times New Roman" panose="02020603050405020304" pitchFamily="18" charset="0"/>
              </a:rPr>
              <a:t>Division </a:t>
            </a:r>
            <a:r>
              <a:rPr lang="en-US" sz="3200" b="1" dirty="0">
                <a:latin typeface="Verdana" panose="020B0604030504040204" pitchFamily="34" charset="0"/>
                <a:ea typeface="Verdana" panose="020B0604030504040204" pitchFamily="34" charset="0"/>
                <a:cs typeface="Times New Roman" panose="02020603050405020304" pitchFamily="18" charset="0"/>
              </a:rPr>
              <a:t>of the </a:t>
            </a:r>
            <a:r>
              <a:rPr lang="en-US" sz="3200" b="1" dirty="0">
                <a:effectLst/>
                <a:latin typeface="Verdana" panose="020B0604030504040204" pitchFamily="34" charset="0"/>
                <a:ea typeface="Verdana" panose="020B0604030504040204" pitchFamily="34" charset="0"/>
                <a:cs typeface="Times New Roman" panose="02020603050405020304" pitchFamily="18" charset="0"/>
              </a:rPr>
              <a:t>Modern Shrub Class</a:t>
            </a:r>
          </a:p>
          <a:p>
            <a:pPr marL="0" marR="0">
              <a:lnSpc>
                <a:spcPct val="107000"/>
              </a:lnSpc>
              <a:spcBef>
                <a:spcPts val="0"/>
              </a:spcBef>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The division of the Modern Shrub Class does not require any change in judging.</a:t>
            </a:r>
          </a:p>
          <a:p>
            <a:pPr marL="0" marR="0">
              <a:lnSpc>
                <a:spcPct val="107000"/>
              </a:lnSpc>
              <a:spcBef>
                <a:spcPts val="0"/>
              </a:spcBef>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The show schedule may include all three of new classes in a single modern class, the same way of the roses eligible for the Classic Shrub Award are included in a single show class.  </a:t>
            </a:r>
          </a:p>
          <a:p>
            <a:pPr marL="0" marR="0">
              <a:lnSpc>
                <a:spcPct val="107000"/>
              </a:lnSpc>
              <a:spcBef>
                <a:spcPts val="0"/>
              </a:spcBef>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Alternatively, the show schedule may include a class for each of three shrub classes.  A show award (not an ARS Certificate) may be awarded to the best blue ribbon entry in one or more of these classes.</a:t>
            </a:r>
          </a:p>
          <a:p>
            <a:pPr marL="0" marR="0">
              <a:lnSpc>
                <a:spcPct val="107000"/>
              </a:lnSpc>
              <a:spcBef>
                <a:spcPts val="0"/>
              </a:spcBef>
              <a:spcAft>
                <a:spcPts val="1200"/>
              </a:spcAft>
            </a:pPr>
            <a:r>
              <a:rPr lang="en-US" sz="2600" dirty="0">
                <a:latin typeface="Verdana" panose="020B0604030504040204" pitchFamily="34" charset="0"/>
                <a:ea typeface="Verdana" panose="020B0604030504040204" pitchFamily="34" charset="0"/>
                <a:cs typeface="Times New Roman" panose="02020603050405020304" pitchFamily="18" charset="0"/>
              </a:rPr>
              <a:t>	Either way, all blue ribbon winners are eligible for the Modern Shrub Court of Honor, regardless of class.</a:t>
            </a:r>
          </a:p>
        </p:txBody>
      </p:sp>
    </p:spTree>
    <p:extLst>
      <p:ext uri="{BB962C8B-B14F-4D97-AF65-F5344CB8AC3E}">
        <p14:creationId xmlns:p14="http://schemas.microsoft.com/office/powerpoint/2010/main" val="21441248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20E-CC8C-46FA-BF37-411B74909838}"/>
              </a:ext>
            </a:extLst>
          </p:cNvPr>
          <p:cNvSpPr>
            <a:spLocks noGrp="1"/>
          </p:cNvSpPr>
          <p:nvPr>
            <p:ph type="title"/>
          </p:nvPr>
        </p:nvSpPr>
        <p:spPr>
          <a:xfrm>
            <a:off x="838200" y="435465"/>
            <a:ext cx="10515600" cy="1325563"/>
          </a:xfrm>
        </p:spPr>
        <p:txBody>
          <a:bodyPr>
            <a:normAutofit/>
          </a:bodyPr>
          <a:lstStyle/>
          <a:p>
            <a:pPr algn="ctr">
              <a:lnSpc>
                <a:spcPct val="100000"/>
              </a:lnSpc>
            </a:pPr>
            <a:r>
              <a:rPr lang="en-US" b="1" dirty="0">
                <a:solidFill>
                  <a:schemeClr val="bg1"/>
                </a:solidFill>
                <a:latin typeface="Verdana" panose="020B0604030504040204" pitchFamily="34" charset="0"/>
                <a:ea typeface="Verdana" panose="020B0604030504040204" pitchFamily="34" charset="0"/>
              </a:rPr>
              <a:t>Summary of the Presentation</a:t>
            </a:r>
          </a:p>
        </p:txBody>
      </p:sp>
      <p:sp>
        <p:nvSpPr>
          <p:cNvPr id="3" name="Content Placeholder 2">
            <a:extLst>
              <a:ext uri="{FF2B5EF4-FFF2-40B4-BE49-F238E27FC236}">
                <a16:creationId xmlns:a16="http://schemas.microsoft.com/office/drawing/2014/main" id="{09BE76D1-8B48-4104-88EA-676DBEE73A91}"/>
              </a:ext>
            </a:extLst>
          </p:cNvPr>
          <p:cNvSpPr>
            <a:spLocks noGrp="1"/>
          </p:cNvSpPr>
          <p:nvPr>
            <p:ph idx="1"/>
          </p:nvPr>
        </p:nvSpPr>
        <p:spPr>
          <a:xfrm>
            <a:off x="2076165" y="1994441"/>
            <a:ext cx="8961120" cy="2743200"/>
          </a:xfrm>
        </p:spPr>
        <p:txBody>
          <a:bodyPr>
            <a:normAutofit fontScale="85000" lnSpcReduction="20000"/>
          </a:bodyPr>
          <a:lstStyle/>
          <a:p>
            <a:pPr marL="742950" lvl="1" indent="-742950">
              <a:lnSpc>
                <a:spcPct val="100000"/>
              </a:lnSpc>
              <a:spcBef>
                <a:spcPts val="0"/>
              </a:spcBef>
              <a:spcAft>
                <a:spcPts val="1200"/>
              </a:spcAft>
              <a:buAutoNum type="arabicParenBoth"/>
            </a:pPr>
            <a:r>
              <a:rPr lang="en-US" sz="3600" dirty="0">
                <a:latin typeface="Verdana" panose="020B0604030504040204" pitchFamily="34" charset="0"/>
                <a:ea typeface="Verdana" panose="020B0604030504040204" pitchFamily="34" charset="0"/>
              </a:rPr>
              <a:t>Changes to the Rules on Disqualification and Penalization</a:t>
            </a:r>
          </a:p>
          <a:p>
            <a:pPr marL="742950" lvl="1" indent="-742950">
              <a:lnSpc>
                <a:spcPct val="100000"/>
              </a:lnSpc>
              <a:spcBef>
                <a:spcPts val="0"/>
              </a:spcBef>
              <a:spcAft>
                <a:spcPts val="1200"/>
              </a:spcAft>
              <a:buAutoNum type="arabicParenBoth"/>
            </a:pPr>
            <a:r>
              <a:rPr lang="en-US" sz="3600" dirty="0">
                <a:latin typeface="Verdana" panose="020B0604030504040204" pitchFamily="34" charset="0"/>
                <a:ea typeface="Verdana" panose="020B0604030504040204" pitchFamily="34" charset="0"/>
              </a:rPr>
              <a:t>Changes to the classification of shrubs and ramblers</a:t>
            </a:r>
          </a:p>
          <a:p>
            <a:pPr marL="742950" lvl="1" indent="-742950">
              <a:lnSpc>
                <a:spcPct val="100000"/>
              </a:lnSpc>
              <a:spcBef>
                <a:spcPts val="0"/>
              </a:spcBef>
              <a:spcAft>
                <a:spcPts val="1200"/>
              </a:spcAft>
              <a:buAutoNum type="arabicParenBoth"/>
            </a:pPr>
            <a:r>
              <a:rPr lang="en-US" sz="3600" b="1" dirty="0">
                <a:solidFill>
                  <a:schemeClr val="bg1"/>
                </a:solidFill>
                <a:latin typeface="Verdana" panose="020B0604030504040204" pitchFamily="34" charset="0"/>
                <a:ea typeface="Verdana" panose="020B0604030504040204" pitchFamily="34" charset="0"/>
              </a:rPr>
              <a:t>Proposed changes to the National Challenge Classes</a:t>
            </a:r>
          </a:p>
        </p:txBody>
      </p:sp>
    </p:spTree>
    <p:extLst>
      <p:ext uri="{BB962C8B-B14F-4D97-AF65-F5344CB8AC3E}">
        <p14:creationId xmlns:p14="http://schemas.microsoft.com/office/powerpoint/2010/main" val="3044986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FD34C5F-BD79-4E21-9545-DFE15369BF57}"/>
              </a:ext>
            </a:extLst>
          </p:cNvPr>
          <p:cNvSpPr/>
          <p:nvPr/>
        </p:nvSpPr>
        <p:spPr>
          <a:xfrm>
            <a:off x="1900239" y="613033"/>
            <a:ext cx="8429625" cy="5632311"/>
          </a:xfrm>
          <a:prstGeom prst="rect">
            <a:avLst/>
          </a:prstGeom>
        </p:spPr>
        <p:txBody>
          <a:bodyPr wrap="square">
            <a:spAutoFit/>
          </a:bodyPr>
          <a:lstStyle/>
          <a:p>
            <a:r>
              <a:rPr lang="en-US" sz="3000" dirty="0">
                <a:solidFill>
                  <a:srgbClr val="000000"/>
                </a:solidFill>
                <a:latin typeface="Verdana" panose="020B0604030504040204" pitchFamily="34" charset="0"/>
                <a:ea typeface="Calibri" panose="020F0502020204030204" pitchFamily="34" charset="0"/>
              </a:rPr>
              <a:t>	American Exhibition Names (AENs) will be assigned to rose cultivars for use in rose shows sponsored by the American Rose Society and its affiliated societies.</a:t>
            </a:r>
          </a:p>
          <a:p>
            <a:endParaRPr lang="en-US" sz="3000" dirty="0">
              <a:solidFill>
                <a:srgbClr val="000000"/>
              </a:solidFill>
              <a:latin typeface="Verdana" panose="020B0604030504040204" pitchFamily="34" charset="0"/>
            </a:endParaRPr>
          </a:p>
          <a:p>
            <a:r>
              <a:rPr lang="en-US" sz="3000" dirty="0">
                <a:solidFill>
                  <a:srgbClr val="000000"/>
                </a:solidFill>
                <a:latin typeface="Verdana" panose="020B0604030504040204" pitchFamily="34" charset="0"/>
              </a:rPr>
              <a:t>	T</a:t>
            </a:r>
            <a:r>
              <a:rPr lang="en-US" sz="3000" dirty="0">
                <a:latin typeface="Verdana" panose="020B0604030504040204" pitchFamily="34" charset="0"/>
              </a:rPr>
              <a:t>he AEN will be, to the extent possible, the name under which the rose is available or otherwise generally known in the United States, not the name assigned based on the first use in international commerce as was previously the case.</a:t>
            </a:r>
          </a:p>
        </p:txBody>
      </p:sp>
    </p:spTree>
    <p:extLst>
      <p:ext uri="{BB962C8B-B14F-4D97-AF65-F5344CB8AC3E}">
        <p14:creationId xmlns:p14="http://schemas.microsoft.com/office/powerpoint/2010/main" val="387372532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3DBF62-2B05-4E9C-858C-8A874C81818B}"/>
              </a:ext>
            </a:extLst>
          </p:cNvPr>
          <p:cNvSpPr txBox="1"/>
          <p:nvPr/>
        </p:nvSpPr>
        <p:spPr>
          <a:xfrm>
            <a:off x="1923758" y="696739"/>
            <a:ext cx="8686800" cy="4524315"/>
          </a:xfrm>
          <a:prstGeom prst="rect">
            <a:avLst/>
          </a:prstGeom>
          <a:noFill/>
        </p:spPr>
        <p:txBody>
          <a:bodyPr wrap="square">
            <a:spAutoFit/>
          </a:bodyPr>
          <a:lstStyle/>
          <a:p>
            <a:pPr marL="0" lvl="1">
              <a:lnSpc>
                <a:spcPct val="100000"/>
              </a:lnSpc>
              <a:spcBef>
                <a:spcPts val="0"/>
              </a:spcBef>
              <a:spcAft>
                <a:spcPts val="1200"/>
              </a:spcAft>
            </a:pPr>
            <a:r>
              <a:rPr lang="en-US" sz="4400" b="1" dirty="0">
                <a:latin typeface="Verdana" panose="020B0604030504040204" pitchFamily="34" charset="0"/>
                <a:ea typeface="Verdana" panose="020B0604030504040204" pitchFamily="34" charset="0"/>
              </a:rPr>
              <a:t>Proposed Changes to the National Challenge Classes</a:t>
            </a:r>
          </a:p>
          <a:p>
            <a:pPr marL="0" lvl="1">
              <a:lnSpc>
                <a:spcPct val="100000"/>
              </a:lnSpc>
              <a:spcBef>
                <a:spcPts val="0"/>
              </a:spcBef>
              <a:spcAft>
                <a:spcPts val="1200"/>
              </a:spcAft>
            </a:pPr>
            <a:r>
              <a:rPr lang="en-US" sz="3600" dirty="0">
                <a:latin typeface="Verdana" panose="020B0604030504040204" pitchFamily="34" charset="0"/>
                <a:ea typeface="Verdana" panose="020B0604030504040204" pitchFamily="34" charset="0"/>
              </a:rPr>
              <a:t>	These proposed changes have been approved by the Prizes and Awards Committee.  </a:t>
            </a:r>
          </a:p>
          <a:p>
            <a:pPr marL="0" lvl="1">
              <a:lnSpc>
                <a:spcPct val="100000"/>
              </a:lnSpc>
              <a:spcBef>
                <a:spcPts val="0"/>
              </a:spcBef>
              <a:spcAft>
                <a:spcPts val="1200"/>
              </a:spcAft>
            </a:pPr>
            <a:r>
              <a:rPr lang="en-US" sz="3600" dirty="0">
                <a:latin typeface="Verdana" panose="020B0604030504040204" pitchFamily="34" charset="0"/>
                <a:ea typeface="Verdana" panose="020B0604030504040204" pitchFamily="34" charset="0"/>
              </a:rPr>
              <a:t>	They still need to be approved by the ARS Board of Directors</a:t>
            </a:r>
          </a:p>
        </p:txBody>
      </p:sp>
    </p:spTree>
    <p:extLst>
      <p:ext uri="{BB962C8B-B14F-4D97-AF65-F5344CB8AC3E}">
        <p14:creationId xmlns:p14="http://schemas.microsoft.com/office/powerpoint/2010/main" val="328769975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3DBF62-2B05-4E9C-858C-8A874C81818B}"/>
              </a:ext>
            </a:extLst>
          </p:cNvPr>
          <p:cNvSpPr txBox="1"/>
          <p:nvPr/>
        </p:nvSpPr>
        <p:spPr>
          <a:xfrm>
            <a:off x="1375115" y="499787"/>
            <a:ext cx="9692640" cy="6093976"/>
          </a:xfrm>
          <a:prstGeom prst="rect">
            <a:avLst/>
          </a:prstGeom>
          <a:noFill/>
        </p:spPr>
        <p:txBody>
          <a:bodyPr wrap="square">
            <a:spAutoFit/>
          </a:bodyPr>
          <a:lstStyle/>
          <a:p>
            <a:pPr marL="0" lvl="1">
              <a:lnSpc>
                <a:spcPct val="100000"/>
              </a:lnSpc>
              <a:spcBef>
                <a:spcPts val="0"/>
              </a:spcBef>
              <a:spcAft>
                <a:spcPts val="600"/>
              </a:spcAft>
            </a:pPr>
            <a:r>
              <a:rPr lang="en-US" sz="4400" dirty="0">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The Earl of Warwick Urn (six AARS winners) will be eliminated no later than 2023.  The class now lacks a trophy, a sponsor, and calls for specimens selected from an increasingly outdated list of cultivars.</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The T. Allen Kirk Trophy (cycle of bloom) has been broadened to permit any cultivar with exhibition form, regardless of class.  Entries may be staged in one container or three containers, exhibitor’s choice.</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The Edmunds Youth Award and the Hybridizers’ Association Trophy will be included in all national shows and miniature conferences.</a:t>
            </a:r>
          </a:p>
        </p:txBody>
      </p:sp>
    </p:spTree>
    <p:extLst>
      <p:ext uri="{BB962C8B-B14F-4D97-AF65-F5344CB8AC3E}">
        <p14:creationId xmlns:p14="http://schemas.microsoft.com/office/powerpoint/2010/main" val="37693867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3DBF62-2B05-4E9C-858C-8A874C81818B}"/>
              </a:ext>
            </a:extLst>
          </p:cNvPr>
          <p:cNvSpPr txBox="1"/>
          <p:nvPr/>
        </p:nvSpPr>
        <p:spPr>
          <a:xfrm>
            <a:off x="1375115" y="499787"/>
            <a:ext cx="9692640" cy="6093976"/>
          </a:xfrm>
          <a:prstGeom prst="rect">
            <a:avLst/>
          </a:prstGeom>
          <a:noFill/>
        </p:spPr>
        <p:txBody>
          <a:bodyPr wrap="square">
            <a:spAutoFit/>
          </a:bodyPr>
          <a:lstStyle/>
          <a:p>
            <a:pPr marL="0" lvl="1">
              <a:lnSpc>
                <a:spcPct val="100000"/>
              </a:lnSpc>
              <a:spcBef>
                <a:spcPts val="0"/>
              </a:spcBef>
              <a:spcAft>
                <a:spcPts val="600"/>
              </a:spcAft>
            </a:pPr>
            <a:r>
              <a:rPr lang="en-US" sz="4400" dirty="0">
                <a:latin typeface="Verdana" panose="020B0604030504040204" pitchFamily="34" charset="0"/>
                <a:ea typeface="Verdana" panose="020B0604030504040204" pitchFamily="34" charset="0"/>
              </a:rPr>
              <a:t>	</a:t>
            </a:r>
            <a:r>
              <a:rPr lang="en-US" sz="2800" dirty="0">
                <a:latin typeface="Verdana" panose="020B0604030504040204" pitchFamily="34" charset="0"/>
                <a:ea typeface="Verdana" panose="020B0604030504040204" pitchFamily="34" charset="0"/>
              </a:rPr>
              <a:t>The “at least three entries for the class to be judged” requirement has been eliminated from the Jan Shivers Trophy (seven Award of Excellence Winners).</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In years in which the only national show scheduled is a Miniature Conference, the show committee of the Miniature Conference, with the approval of the National Chairman of Horticulture Judging, may include one or more of the miniature and miniflora challenge classes normally offered at a spring, fall, or combined national show in the Miniature Conference show schedule.</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23982056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3DBF62-2B05-4E9C-858C-8A874C81818B}"/>
              </a:ext>
            </a:extLst>
          </p:cNvPr>
          <p:cNvSpPr txBox="1"/>
          <p:nvPr/>
        </p:nvSpPr>
        <p:spPr>
          <a:xfrm>
            <a:off x="1375115" y="345039"/>
            <a:ext cx="9692640" cy="6324808"/>
          </a:xfrm>
          <a:prstGeom prst="rect">
            <a:avLst/>
          </a:prstGeom>
          <a:noFill/>
        </p:spPr>
        <p:txBody>
          <a:bodyPr wrap="square">
            <a:spAutoFit/>
          </a:bodyPr>
          <a:lstStyle/>
          <a:p>
            <a:pPr marL="0" lvl="1">
              <a:lnSpc>
                <a:spcPct val="100000"/>
              </a:lnSpc>
              <a:spcBef>
                <a:spcPts val="0"/>
              </a:spcBef>
              <a:spcAft>
                <a:spcPts val="600"/>
              </a:spcAft>
            </a:pPr>
            <a:r>
              <a:rPr lang="en-US" sz="4400" dirty="0">
                <a:latin typeface="Verdana" panose="020B0604030504040204" pitchFamily="34" charset="0"/>
                <a:ea typeface="Verdana" panose="020B0604030504040204" pitchFamily="34" charset="0"/>
              </a:rPr>
              <a:t>	Rotating National Awards</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The objective of these awards is to make national awards available at locations other than national shows.  These awards may not be offered at a national show.</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The “at least three entries for the class to be judged” requirement has been eliminated.</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Executive Committee has been given authority to adjust the rotation schedule, if necessary.</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Rotation schedule is to printed annually in an ARS publication and available on the ARS website.</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Each of these awards had a fixed class description.</a:t>
            </a:r>
          </a:p>
        </p:txBody>
      </p:sp>
    </p:spTree>
    <p:extLst>
      <p:ext uri="{BB962C8B-B14F-4D97-AF65-F5344CB8AC3E}">
        <p14:creationId xmlns:p14="http://schemas.microsoft.com/office/powerpoint/2010/main" val="307213227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3DBF62-2B05-4E9C-858C-8A874C81818B}"/>
              </a:ext>
            </a:extLst>
          </p:cNvPr>
          <p:cNvSpPr txBox="1"/>
          <p:nvPr/>
        </p:nvSpPr>
        <p:spPr>
          <a:xfrm>
            <a:off x="1375115" y="63679"/>
            <a:ext cx="9692640" cy="6675120"/>
          </a:xfrm>
          <a:prstGeom prst="rect">
            <a:avLst/>
          </a:prstGeom>
          <a:noFill/>
        </p:spPr>
        <p:txBody>
          <a:bodyPr wrap="square">
            <a:spAutoFit/>
          </a:bodyPr>
          <a:lstStyle/>
          <a:p>
            <a:pPr marL="0" lvl="1">
              <a:lnSpc>
                <a:spcPct val="100000"/>
              </a:lnSpc>
              <a:spcBef>
                <a:spcPts val="0"/>
              </a:spcBef>
              <a:spcAft>
                <a:spcPts val="1200"/>
              </a:spcAft>
            </a:pPr>
            <a:r>
              <a:rPr lang="en-US" sz="4400" dirty="0">
                <a:latin typeface="Verdana" panose="020B0604030504040204" pitchFamily="34" charset="0"/>
                <a:ea typeface="Verdana" panose="020B0604030504040204" pitchFamily="34" charset="0"/>
              </a:rPr>
              <a:t>	Rotating National Awards</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r>
              <a:rPr lang="en-US" sz="2800" b="1" dirty="0">
                <a:latin typeface="Verdana" panose="020B0604030504040204" pitchFamily="34" charset="0"/>
                <a:ea typeface="Verdana" panose="020B0604030504040204" pitchFamily="34" charset="0"/>
              </a:rPr>
              <a:t>M.S. Hershey Bowl</a:t>
            </a:r>
            <a:r>
              <a:rPr lang="en-US" sz="2800" dirty="0">
                <a:latin typeface="Verdana" panose="020B0604030504040204" pitchFamily="34" charset="0"/>
                <a:ea typeface="Verdana" panose="020B0604030504040204" pitchFamily="34" charset="0"/>
              </a:rPr>
              <a:t> – </a:t>
            </a:r>
            <a:r>
              <a:rPr lang="en-US" sz="2800" dirty="0">
                <a:solidFill>
                  <a:srgbClr val="000000"/>
                </a:solidFill>
                <a:effectLst/>
                <a:latin typeface="Verdana" panose="020B0604030504040204" pitchFamily="34" charset="0"/>
                <a:ea typeface="Verdana" panose="020B0604030504040204" pitchFamily="34" charset="0"/>
              </a:rPr>
              <a:t>An entry of five floribunda and/or polyantha sprays, three or more varieties, exhibited in separate containers.</a:t>
            </a:r>
            <a:endParaRPr lang="en-US" sz="2800" dirty="0">
              <a:effectLst/>
              <a:latin typeface="Verdana" panose="020B0604030504040204" pitchFamily="34" charset="0"/>
              <a:ea typeface="Verdana" panose="020B0604030504040204" pitchFamily="34" charset="0"/>
            </a:endParaRP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r>
              <a:rPr lang="en-US" sz="2800" b="1" dirty="0">
                <a:latin typeface="Verdana" panose="020B0604030504040204" pitchFamily="34" charset="0"/>
                <a:ea typeface="Verdana" panose="020B0604030504040204" pitchFamily="34" charset="0"/>
              </a:rPr>
              <a:t>Rosedale Bowl</a:t>
            </a:r>
            <a:r>
              <a:rPr lang="en-US" sz="2800" dirty="0">
                <a:latin typeface="Verdana" panose="020B0604030504040204" pitchFamily="34" charset="0"/>
                <a:ea typeface="Verdana" panose="020B0604030504040204" pitchFamily="34" charset="0"/>
              </a:rPr>
              <a:t> – </a:t>
            </a:r>
            <a:r>
              <a:rPr lang="en-US" sz="2800" dirty="0">
                <a:solidFill>
                  <a:srgbClr val="000000"/>
                </a:solidFill>
                <a:effectLst/>
                <a:latin typeface="Verdana" panose="020B0604030504040204" pitchFamily="34" charset="0"/>
                <a:ea typeface="Verdana" panose="020B0604030504040204" pitchFamily="34" charset="0"/>
              </a:rPr>
              <a:t>An entry of five hybrid tea and/or grandiflora blooms, one bloom per stem, each at exhibition stage, each of a different variety, exhibited in separate containers.</a:t>
            </a:r>
            <a:endParaRPr lang="en-US" sz="2800" dirty="0">
              <a:effectLst/>
              <a:latin typeface="Verdana" panose="020B0604030504040204" pitchFamily="34" charset="0"/>
              <a:ea typeface="Verdana" panose="020B0604030504040204" pitchFamily="34" charset="0"/>
            </a:endParaRPr>
          </a:p>
          <a:p>
            <a:pPr marL="0" lvl="1">
              <a:lnSpc>
                <a:spcPct val="100000"/>
              </a:lnSpc>
              <a:spcBef>
                <a:spcPts val="0"/>
              </a:spcBef>
              <a:spcAft>
                <a:spcPts val="600"/>
              </a:spcAft>
            </a:pPr>
            <a:r>
              <a:rPr lang="en-US" sz="1800" dirty="0">
                <a:solidFill>
                  <a:srgbClr val="000000"/>
                </a:solidFill>
                <a:effectLst/>
                <a:latin typeface="Times New Roman" panose="02020603050405020304" pitchFamily="18" charset="0"/>
                <a:ea typeface="Times New Roman" panose="02020603050405020304" pitchFamily="18" charset="0"/>
              </a:rPr>
              <a:t>	</a:t>
            </a:r>
            <a:r>
              <a:rPr lang="en-US" sz="2800" b="1" dirty="0">
                <a:solidFill>
                  <a:srgbClr val="000000"/>
                </a:solidFill>
                <a:effectLst/>
                <a:latin typeface="Verdana" panose="020B0604030504040204" pitchFamily="34" charset="0"/>
                <a:ea typeface="Verdana" panose="020B0604030504040204" pitchFamily="34" charset="0"/>
              </a:rPr>
              <a:t>Portland “City Of Roses” Trophy</a:t>
            </a:r>
            <a:r>
              <a:rPr lang="en-US" sz="2800" dirty="0">
                <a:solidFill>
                  <a:srgbClr val="000000"/>
                </a:solidFill>
                <a:effectLst/>
                <a:latin typeface="Verdana" panose="020B0604030504040204" pitchFamily="34" charset="0"/>
                <a:ea typeface="Verdana" panose="020B0604030504040204" pitchFamily="34" charset="0"/>
              </a:rPr>
              <a:t> - An entry of five shrub and/or climber specimens, three or more varieties, exhibited in separate containers. Each specimen may be either one bloom, with or without side buds, or a spray. Shrub specimens may be classic shrubs and/or modern shrubs.</a:t>
            </a:r>
            <a:endParaRPr lang="en-US" sz="2800" dirty="0">
              <a:effectLst/>
              <a:latin typeface="Verdana" panose="020B0604030504040204" pitchFamily="34" charset="0"/>
              <a:ea typeface="Verdana" panose="020B0604030504040204" pitchFamily="34" charset="0"/>
            </a:endParaRPr>
          </a:p>
          <a:p>
            <a:pPr marL="0" lvl="1">
              <a:lnSpc>
                <a:spcPct val="100000"/>
              </a:lnSpc>
              <a:spcBef>
                <a:spcPts val="0"/>
              </a:spcBef>
              <a:spcAft>
                <a:spcPts val="600"/>
              </a:spcAft>
            </a:pPr>
            <a:endParaRPr lang="en-US" sz="2800" dirty="0">
              <a:latin typeface="Verdana" panose="020B0604030504040204" pitchFamily="34" charset="0"/>
              <a:ea typeface="Verdana" panose="020B0604030504040204" pitchFamily="34" charset="0"/>
            </a:endParaRP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a:p>
            <a:pPr marL="0" lvl="1">
              <a:lnSpc>
                <a:spcPct val="100000"/>
              </a:lnSpc>
              <a:spcBef>
                <a:spcPts val="0"/>
              </a:spcBef>
              <a:spcAft>
                <a:spcPts val="600"/>
              </a:spcAft>
            </a:pPr>
            <a:r>
              <a:rPr lang="en-US" sz="2800" dirty="0">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522098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20E-CC8C-46FA-BF37-411B74909838}"/>
              </a:ext>
            </a:extLst>
          </p:cNvPr>
          <p:cNvSpPr>
            <a:spLocks noGrp="1"/>
          </p:cNvSpPr>
          <p:nvPr>
            <p:ph type="title"/>
          </p:nvPr>
        </p:nvSpPr>
        <p:spPr>
          <a:xfrm>
            <a:off x="838200" y="435465"/>
            <a:ext cx="10515600" cy="1325563"/>
          </a:xfrm>
        </p:spPr>
        <p:txBody>
          <a:bodyPr>
            <a:normAutofit/>
          </a:bodyPr>
          <a:lstStyle/>
          <a:p>
            <a:pPr algn="ctr">
              <a:lnSpc>
                <a:spcPct val="100000"/>
              </a:lnSpc>
            </a:pPr>
            <a:r>
              <a:rPr lang="en-US" b="1" dirty="0">
                <a:latin typeface="Verdana" panose="020B0604030504040204" pitchFamily="34" charset="0"/>
                <a:ea typeface="Verdana" panose="020B0604030504040204" pitchFamily="34" charset="0"/>
              </a:rPr>
              <a:t>Where to Find an AEN?</a:t>
            </a:r>
          </a:p>
        </p:txBody>
      </p:sp>
      <p:sp>
        <p:nvSpPr>
          <p:cNvPr id="3" name="Content Placeholder 2">
            <a:extLst>
              <a:ext uri="{FF2B5EF4-FFF2-40B4-BE49-F238E27FC236}">
                <a16:creationId xmlns:a16="http://schemas.microsoft.com/office/drawing/2014/main" id="{09BE76D1-8B48-4104-88EA-676DBEE73A91}"/>
              </a:ext>
            </a:extLst>
          </p:cNvPr>
          <p:cNvSpPr>
            <a:spLocks noGrp="1"/>
          </p:cNvSpPr>
          <p:nvPr>
            <p:ph idx="1"/>
          </p:nvPr>
        </p:nvSpPr>
        <p:spPr>
          <a:xfrm>
            <a:off x="2076165" y="1994441"/>
            <a:ext cx="8686800" cy="3749040"/>
          </a:xfrm>
        </p:spPr>
        <p:txBody>
          <a:bodyPr>
            <a:normAutofit/>
          </a:bodyPr>
          <a:lstStyle/>
          <a:p>
            <a:pPr marL="0" lvl="1" indent="457200">
              <a:lnSpc>
                <a:spcPct val="100000"/>
              </a:lnSpc>
              <a:spcBef>
                <a:spcPts val="0"/>
              </a:spcBef>
              <a:spcAft>
                <a:spcPts val="1200"/>
              </a:spcAft>
              <a:buNone/>
            </a:pPr>
            <a:r>
              <a:rPr lang="en-US" sz="3600" dirty="0">
                <a:latin typeface="Verdana" panose="020B0604030504040204" pitchFamily="34" charset="0"/>
                <a:ea typeface="Verdana" panose="020B0604030504040204" pitchFamily="34" charset="0"/>
              </a:rPr>
              <a:t>A new online database is being developed.</a:t>
            </a:r>
          </a:p>
          <a:p>
            <a:pPr marL="0" lvl="1" indent="457200">
              <a:lnSpc>
                <a:spcPct val="100000"/>
              </a:lnSpc>
              <a:spcBef>
                <a:spcPts val="0"/>
              </a:spcBef>
              <a:spcAft>
                <a:spcPts val="1200"/>
              </a:spcAft>
              <a:buNone/>
            </a:pPr>
            <a:r>
              <a:rPr lang="en-US" sz="3600" dirty="0">
                <a:latin typeface="Verdana" panose="020B0604030504040204" pitchFamily="34" charset="0"/>
                <a:ea typeface="Verdana" panose="020B0604030504040204" pitchFamily="34" charset="0"/>
              </a:rPr>
              <a:t>Details will follow when it is ready for use.</a:t>
            </a:r>
          </a:p>
          <a:p>
            <a:pPr marL="0" lvl="1" indent="457200">
              <a:lnSpc>
                <a:spcPct val="100000"/>
              </a:lnSpc>
              <a:spcBef>
                <a:spcPts val="0"/>
              </a:spcBef>
              <a:spcAft>
                <a:spcPts val="1200"/>
              </a:spcAft>
              <a:buNone/>
            </a:pPr>
            <a:r>
              <a:rPr lang="en-US" sz="3600" dirty="0">
                <a:latin typeface="Verdana" panose="020B0604030504040204" pitchFamily="34" charset="0"/>
                <a:ea typeface="Verdana" panose="020B0604030504040204" pitchFamily="34" charset="0"/>
              </a:rPr>
              <a:t>Future ARS publications will use the AEN.</a:t>
            </a:r>
          </a:p>
        </p:txBody>
      </p:sp>
    </p:spTree>
    <p:extLst>
      <p:ext uri="{BB962C8B-B14F-4D97-AF65-F5344CB8AC3E}">
        <p14:creationId xmlns:p14="http://schemas.microsoft.com/office/powerpoint/2010/main" val="873381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B3220E-CC8C-46FA-BF37-411B74909838}"/>
              </a:ext>
            </a:extLst>
          </p:cNvPr>
          <p:cNvSpPr>
            <a:spLocks noGrp="1"/>
          </p:cNvSpPr>
          <p:nvPr>
            <p:ph type="title"/>
          </p:nvPr>
        </p:nvSpPr>
        <p:spPr>
          <a:xfrm>
            <a:off x="838200" y="169127"/>
            <a:ext cx="10515600" cy="731520"/>
          </a:xfrm>
        </p:spPr>
        <p:txBody>
          <a:bodyPr>
            <a:normAutofit/>
          </a:bodyPr>
          <a:lstStyle/>
          <a:p>
            <a:pPr algn="ctr">
              <a:lnSpc>
                <a:spcPct val="100000"/>
              </a:lnSpc>
            </a:pPr>
            <a:r>
              <a:rPr lang="en-US" sz="3600" b="1" dirty="0">
                <a:latin typeface="Verdana" panose="020B0604030504040204" pitchFamily="34" charset="0"/>
                <a:ea typeface="Verdana" panose="020B0604030504040204" pitchFamily="34" charset="0"/>
              </a:rPr>
              <a:t>Examples from 2021 RIR</a:t>
            </a:r>
          </a:p>
        </p:txBody>
      </p:sp>
      <p:sp>
        <p:nvSpPr>
          <p:cNvPr id="3" name="Content Placeholder 2">
            <a:extLst>
              <a:ext uri="{FF2B5EF4-FFF2-40B4-BE49-F238E27FC236}">
                <a16:creationId xmlns:a16="http://schemas.microsoft.com/office/drawing/2014/main" id="{09BE76D1-8B48-4104-88EA-676DBEE73A91}"/>
              </a:ext>
            </a:extLst>
          </p:cNvPr>
          <p:cNvSpPr>
            <a:spLocks noGrp="1"/>
          </p:cNvSpPr>
          <p:nvPr>
            <p:ph idx="1"/>
          </p:nvPr>
        </p:nvSpPr>
        <p:spPr>
          <a:xfrm>
            <a:off x="1429048" y="1213331"/>
            <a:ext cx="9768835" cy="5486400"/>
          </a:xfrm>
        </p:spPr>
        <p:txBody>
          <a:bodyPr>
            <a:normAutofit fontScale="55000" lnSpcReduction="20000"/>
          </a:bodyPr>
          <a:lstStyle/>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Gilded Sun</a:t>
            </a:r>
            <a:r>
              <a:rPr lang="en-US" sz="5100" dirty="0">
                <a:latin typeface="Verdana" panose="020B0604030504040204" pitchFamily="34" charset="0"/>
                <a:ea typeface="Verdana" panose="020B0604030504040204" pitchFamily="34" charset="0"/>
              </a:rPr>
              <a:t> (F) not </a:t>
            </a:r>
            <a:r>
              <a:rPr lang="en-US" sz="5100" i="1" dirty="0">
                <a:latin typeface="Verdana" panose="020B0604030504040204" pitchFamily="34" charset="0"/>
                <a:ea typeface="Verdana" panose="020B0604030504040204" pitchFamily="34" charset="0"/>
              </a:rPr>
              <a:t>Rayon de Soliel</a:t>
            </a:r>
            <a:endParaRPr lang="en-US" sz="5100" dirty="0">
              <a:latin typeface="Verdana" panose="020B0604030504040204" pitchFamily="34" charset="0"/>
              <a:ea typeface="Verdana" panose="020B0604030504040204" pitchFamily="34" charset="0"/>
            </a:endParaRP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Canyon Road</a:t>
            </a:r>
            <a:r>
              <a:rPr lang="en-US" sz="5100" dirty="0">
                <a:latin typeface="Verdana" panose="020B0604030504040204" pitchFamily="34" charset="0"/>
                <a:ea typeface="Verdana" panose="020B0604030504040204" pitchFamily="34" charset="0"/>
              </a:rPr>
              <a:t> (F) not Scarlet Bonica</a:t>
            </a: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Eden</a:t>
            </a:r>
            <a:r>
              <a:rPr lang="en-US" sz="5100" dirty="0">
                <a:latin typeface="Verdana" panose="020B0604030504040204" pitchFamily="34" charset="0"/>
                <a:ea typeface="Verdana" panose="020B0604030504040204" pitchFamily="34" charset="0"/>
              </a:rPr>
              <a:t> (LCl) not Pierre de Ronsard</a:t>
            </a: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Princesse Charlene de Monaco</a:t>
            </a:r>
            <a:r>
              <a:rPr lang="en-US" sz="5100" dirty="0">
                <a:latin typeface="Verdana" panose="020B0604030504040204" pitchFamily="34" charset="0"/>
                <a:ea typeface="Verdana" panose="020B0604030504040204" pitchFamily="34" charset="0"/>
              </a:rPr>
              <a:t> (HT) not </a:t>
            </a:r>
            <a:r>
              <a:rPr lang="en-US" sz="5100" i="1" dirty="0">
                <a:latin typeface="Verdana" panose="020B0604030504040204" pitchFamily="34" charset="0"/>
                <a:ea typeface="Verdana" panose="020B0604030504040204" pitchFamily="34" charset="0"/>
              </a:rPr>
              <a:t>Duftjuwel</a:t>
            </a: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Elegant Lady</a:t>
            </a:r>
            <a:r>
              <a:rPr lang="en-US" sz="5100" dirty="0">
                <a:latin typeface="Verdana" panose="020B0604030504040204" pitchFamily="34" charset="0"/>
                <a:ea typeface="Verdana" panose="020B0604030504040204" pitchFamily="34" charset="0"/>
              </a:rPr>
              <a:t> (HT) not Diana, Princess of Wales</a:t>
            </a:r>
            <a:endParaRPr lang="en-US" sz="5100" b="1" dirty="0">
              <a:latin typeface="Verdana" panose="020B0604030504040204" pitchFamily="34" charset="0"/>
              <a:ea typeface="Verdana" panose="020B0604030504040204" pitchFamily="34" charset="0"/>
            </a:endParaRP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Tequila Supreme</a:t>
            </a:r>
            <a:r>
              <a:rPr lang="en-US" sz="5100" dirty="0">
                <a:latin typeface="Verdana" panose="020B0604030504040204" pitchFamily="34" charset="0"/>
                <a:ea typeface="Verdana" panose="020B0604030504040204" pitchFamily="34" charset="0"/>
              </a:rPr>
              <a:t> (F) not Jean Cocteau</a:t>
            </a: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Pink Enhancement</a:t>
            </a:r>
            <a:r>
              <a:rPr lang="en-US" sz="5100" dirty="0">
                <a:latin typeface="Verdana" panose="020B0604030504040204" pitchFamily="34" charset="0"/>
                <a:ea typeface="Verdana" panose="020B0604030504040204" pitchFamily="34" charset="0"/>
              </a:rPr>
              <a:t> (HT) not </a:t>
            </a:r>
            <a:r>
              <a:rPr lang="en-US" sz="5100" i="1" dirty="0">
                <a:latin typeface="Verdana" panose="020B0604030504040204" pitchFamily="34" charset="0"/>
                <a:ea typeface="Verdana" panose="020B0604030504040204" pitchFamily="34" charset="0"/>
              </a:rPr>
              <a:t>Souv de Baden-Baden</a:t>
            </a: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Polar Joy</a:t>
            </a:r>
            <a:r>
              <a:rPr lang="en-US" sz="5100" dirty="0">
                <a:latin typeface="Verdana" panose="020B0604030504040204" pitchFamily="34" charset="0"/>
                <a:ea typeface="Verdana" panose="020B0604030504040204" pitchFamily="34" charset="0"/>
              </a:rPr>
              <a:t> (S) not Northern Encore</a:t>
            </a:r>
          </a:p>
          <a:p>
            <a:pPr marL="0" lvl="1" indent="-457200">
              <a:lnSpc>
                <a:spcPct val="120000"/>
              </a:lnSpc>
              <a:spcBef>
                <a:spcPts val="0"/>
              </a:spcBef>
              <a:spcAft>
                <a:spcPts val="1200"/>
              </a:spcAft>
              <a:buNone/>
            </a:pPr>
            <a:r>
              <a:rPr lang="en-US" sz="5100" b="1" dirty="0">
                <a:latin typeface="Verdana" panose="020B0604030504040204" pitchFamily="34" charset="0"/>
                <a:ea typeface="Verdana" panose="020B0604030504040204" pitchFamily="34" charset="0"/>
              </a:rPr>
              <a:t>Plum Perfect</a:t>
            </a:r>
            <a:r>
              <a:rPr lang="en-US" sz="5100" dirty="0">
                <a:latin typeface="Verdana" panose="020B0604030504040204" pitchFamily="34" charset="0"/>
                <a:ea typeface="Verdana" panose="020B0604030504040204" pitchFamily="34" charset="0"/>
              </a:rPr>
              <a:t> (F) not Vodacom</a:t>
            </a:r>
            <a:endParaRPr lang="en-US" sz="5100" b="1" i="1" dirty="0">
              <a:latin typeface="Verdana" panose="020B0604030504040204" pitchFamily="34" charset="0"/>
              <a:ea typeface="Verdana" panose="020B0604030504040204" pitchFamily="34" charset="0"/>
            </a:endParaRPr>
          </a:p>
          <a:p>
            <a:pPr marL="0" lvl="1" indent="457200">
              <a:lnSpc>
                <a:spcPct val="100000"/>
              </a:lnSpc>
              <a:spcBef>
                <a:spcPts val="0"/>
              </a:spcBef>
              <a:spcAft>
                <a:spcPts val="1200"/>
              </a:spcAft>
              <a:buNone/>
            </a:pPr>
            <a:endParaRPr lang="en-US"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22209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5D72ED1-A86F-4A93-A053-680899CF9095}"/>
              </a:ext>
            </a:extLst>
          </p:cNvPr>
          <p:cNvSpPr/>
          <p:nvPr/>
        </p:nvSpPr>
        <p:spPr>
          <a:xfrm>
            <a:off x="3545057" y="747875"/>
            <a:ext cx="4993542" cy="769441"/>
          </a:xfrm>
          <a:prstGeom prst="rect">
            <a:avLst/>
          </a:prstGeom>
        </p:spPr>
        <p:txBody>
          <a:bodyPr wrap="square">
            <a:spAutoFit/>
          </a:bodyPr>
          <a:lstStyle/>
          <a:p>
            <a:r>
              <a:rPr lang="en-US" sz="4400" b="1" dirty="0">
                <a:solidFill>
                  <a:srgbClr val="1C1E21"/>
                </a:solidFill>
                <a:latin typeface="Verdana" panose="020B0604030504040204" pitchFamily="34" charset="0"/>
                <a:ea typeface="Verdana" panose="020B0604030504040204" pitchFamily="34" charset="0"/>
              </a:rPr>
              <a:t>FOUND ROSES</a:t>
            </a:r>
            <a:endParaRPr lang="en-US" sz="4400" b="1" dirty="0">
              <a:latin typeface="Verdana" panose="020B0604030504040204" pitchFamily="34" charset="0"/>
              <a:ea typeface="Verdana" panose="020B0604030504040204" pitchFamily="34" charset="0"/>
            </a:endParaRPr>
          </a:p>
        </p:txBody>
      </p:sp>
      <p:sp>
        <p:nvSpPr>
          <p:cNvPr id="3" name="Rectangle 2">
            <a:extLst>
              <a:ext uri="{FF2B5EF4-FFF2-40B4-BE49-F238E27FC236}">
                <a16:creationId xmlns:a16="http://schemas.microsoft.com/office/drawing/2014/main" id="{DC786C52-B93C-4EEC-8E26-60B74D9DEB6C}"/>
              </a:ext>
            </a:extLst>
          </p:cNvPr>
          <p:cNvSpPr/>
          <p:nvPr/>
        </p:nvSpPr>
        <p:spPr>
          <a:xfrm>
            <a:off x="2031999" y="1811878"/>
            <a:ext cx="8686800" cy="4385816"/>
          </a:xfrm>
          <a:prstGeom prst="rect">
            <a:avLst/>
          </a:prstGeom>
        </p:spPr>
        <p:txBody>
          <a:bodyPr wrap="square">
            <a:spAutoFit/>
          </a:bodyPr>
          <a:lstStyle/>
          <a:p>
            <a:pPr>
              <a:spcAft>
                <a:spcPts val="600"/>
              </a:spcAft>
            </a:pPr>
            <a:r>
              <a:rPr lang="en-US" dirty="0">
                <a:solidFill>
                  <a:srgbClr val="1C1E21"/>
                </a:solidFill>
                <a:latin typeface="Helvetica" panose="020B0604020202020204" pitchFamily="34" charset="0"/>
              </a:rPr>
              <a:t>	</a:t>
            </a:r>
            <a:r>
              <a:rPr lang="en-US" sz="3200" dirty="0">
                <a:solidFill>
                  <a:srgbClr val="1C1E21"/>
                </a:solidFill>
                <a:latin typeface="Verdana" panose="020B0604030504040204" pitchFamily="34" charset="0"/>
                <a:ea typeface="Verdana" panose="020B0604030504040204" pitchFamily="34" charset="0"/>
              </a:rPr>
              <a:t>Found roses that have an AEN and a classification may be entered in the horticulture class appropriate for the classification.  </a:t>
            </a:r>
          </a:p>
          <a:p>
            <a:r>
              <a:rPr lang="en-US" sz="3200" dirty="0">
                <a:solidFill>
                  <a:srgbClr val="1C1E21"/>
                </a:solidFill>
                <a:latin typeface="Verdana" panose="020B0604030504040204" pitchFamily="34" charset="0"/>
                <a:ea typeface="Verdana" panose="020B0604030504040204" pitchFamily="34" charset="0"/>
              </a:rPr>
              <a:t>	Example:</a:t>
            </a:r>
          </a:p>
          <a:p>
            <a:r>
              <a:rPr lang="en-US" sz="3200" dirty="0">
                <a:solidFill>
                  <a:srgbClr val="1C1E21"/>
                </a:solidFill>
                <a:latin typeface="Verdana" panose="020B0604030504040204" pitchFamily="34" charset="0"/>
                <a:ea typeface="Verdana" panose="020B0604030504040204" pitchFamily="34" charset="0"/>
              </a:rPr>
              <a:t>	Peggy Martin (HMult, 2018) may be entered in the Victorian OGR Class. </a:t>
            </a:r>
          </a:p>
          <a:p>
            <a:endParaRPr lang="en-US" dirty="0"/>
          </a:p>
        </p:txBody>
      </p:sp>
    </p:spTree>
    <p:extLst>
      <p:ext uri="{BB962C8B-B14F-4D97-AF65-F5344CB8AC3E}">
        <p14:creationId xmlns:p14="http://schemas.microsoft.com/office/powerpoint/2010/main" val="4089175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329536" y="477450"/>
            <a:ext cx="8046720" cy="639762"/>
          </a:xfrm>
        </p:spPr>
        <p:txBody>
          <a:bodyPr>
            <a:noAutofit/>
          </a:bodyPr>
          <a:lstStyle/>
          <a:p>
            <a:pPr eaLnBrk="1" hangingPunct="1">
              <a:spcAft>
                <a:spcPts val="600"/>
              </a:spcAft>
            </a:pPr>
            <a:r>
              <a:rPr lang="en-US" sz="2800" b="1" dirty="0">
                <a:latin typeface="Arial" pitchFamily="34" charset="0"/>
                <a:cs typeface="Arial" pitchFamily="34" charset="0"/>
              </a:rPr>
              <a:t>DISQUALIFICATION VERSUS  PENALIZATION</a:t>
            </a:r>
          </a:p>
        </p:txBody>
      </p:sp>
      <p:sp>
        <p:nvSpPr>
          <p:cNvPr id="12291" name="Rectangle 3"/>
          <p:cNvSpPr>
            <a:spLocks noGrp="1" noChangeArrowheads="1"/>
          </p:cNvSpPr>
          <p:nvPr>
            <p:ph type="body" idx="1"/>
          </p:nvPr>
        </p:nvSpPr>
        <p:spPr>
          <a:xfrm>
            <a:off x="2073496" y="1539252"/>
            <a:ext cx="8229600" cy="4754880"/>
          </a:xfrm>
        </p:spPr>
        <p:txBody>
          <a:bodyPr>
            <a:normAutofit/>
          </a:bodyPr>
          <a:lstStyle/>
          <a:p>
            <a:pPr marL="0" indent="342900">
              <a:spcBef>
                <a:spcPct val="0"/>
              </a:spcBef>
              <a:spcAft>
                <a:spcPts val="1400"/>
              </a:spcAft>
              <a:buNone/>
            </a:pPr>
            <a:r>
              <a:rPr lang="en-US" altLang="ja-JP" sz="3100" dirty="0">
                <a:latin typeface="Verdana" panose="020B0604030504040204" pitchFamily="34" charset="0"/>
                <a:ea typeface="Verdana" panose="020B0604030504040204" pitchFamily="34" charset="0"/>
                <a:cs typeface="Arial" pitchFamily="34" charset="0"/>
              </a:rPr>
              <a:t>A </a:t>
            </a:r>
            <a:r>
              <a:rPr lang="en-US" altLang="ja-JP" sz="3100" u="sng" dirty="0">
                <a:latin typeface="Verdana" panose="020B0604030504040204" pitchFamily="34" charset="0"/>
                <a:ea typeface="Verdana" panose="020B0604030504040204" pitchFamily="34" charset="0"/>
                <a:cs typeface="Arial" pitchFamily="34" charset="0"/>
              </a:rPr>
              <a:t>disqualified</a:t>
            </a:r>
            <a:r>
              <a:rPr lang="en-US" altLang="ja-JP" sz="3100" dirty="0">
                <a:latin typeface="Verdana" panose="020B0604030504040204" pitchFamily="34" charset="0"/>
                <a:ea typeface="Verdana" panose="020B0604030504040204" pitchFamily="34" charset="0"/>
                <a:cs typeface="Arial" pitchFamily="34" charset="0"/>
              </a:rPr>
              <a:t> exhibit is removed from competition and is ineligible for any award.</a:t>
            </a:r>
          </a:p>
          <a:p>
            <a:pPr marL="0" indent="342900">
              <a:spcBef>
                <a:spcPct val="0"/>
              </a:spcBef>
              <a:spcAft>
                <a:spcPts val="1400"/>
              </a:spcAft>
              <a:buNone/>
            </a:pPr>
            <a:r>
              <a:rPr lang="en-US" altLang="ja-JP" sz="3100" dirty="0">
                <a:latin typeface="Verdana" panose="020B0604030504040204" pitchFamily="34" charset="0"/>
                <a:ea typeface="Verdana" panose="020B0604030504040204" pitchFamily="34" charset="0"/>
                <a:cs typeface="Arial" pitchFamily="34" charset="0"/>
              </a:rPr>
              <a:t>An exhibit is </a:t>
            </a:r>
            <a:r>
              <a:rPr lang="en-US" altLang="ja-JP" sz="3100" u="sng" dirty="0">
                <a:latin typeface="Verdana" panose="020B0604030504040204" pitchFamily="34" charset="0"/>
                <a:ea typeface="Verdana" panose="020B0604030504040204" pitchFamily="34" charset="0"/>
                <a:cs typeface="Arial" pitchFamily="34" charset="0"/>
              </a:rPr>
              <a:t>penalized</a:t>
            </a:r>
            <a:r>
              <a:rPr lang="en-US" altLang="ja-JP" sz="3100" dirty="0">
                <a:latin typeface="Verdana" panose="020B0604030504040204" pitchFamily="34" charset="0"/>
                <a:ea typeface="Verdana" panose="020B0604030504040204" pitchFamily="34" charset="0"/>
                <a:cs typeface="Arial" pitchFamily="34" charset="0"/>
              </a:rPr>
              <a:t> when it has a fault in any of the six prime elements of judging.  Points are deducted according to the degree of impairment.  An exhibit that has been penalized remains in competition and may receive any award for which it is eligible.</a:t>
            </a:r>
          </a:p>
        </p:txBody>
      </p:sp>
    </p:spTree>
    <p:extLst>
      <p:ext uri="{BB962C8B-B14F-4D97-AF65-F5344CB8AC3E}">
        <p14:creationId xmlns:p14="http://schemas.microsoft.com/office/powerpoint/2010/main" val="142380730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1448</TotalTime>
  <Words>3752</Words>
  <Application>Microsoft Office PowerPoint</Application>
  <PresentationFormat>Widescreen</PresentationFormat>
  <Paragraphs>277</Paragraphs>
  <Slides>54</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Arial</vt:lpstr>
      <vt:lpstr>Calibri</vt:lpstr>
      <vt:lpstr>Calibri Light</vt:lpstr>
      <vt:lpstr>Helvetica</vt:lpstr>
      <vt:lpstr>Old English Text MT</vt:lpstr>
      <vt:lpstr>Times New Roman</vt:lpstr>
      <vt:lpstr>Verdana</vt:lpstr>
      <vt:lpstr>Office Theme</vt:lpstr>
      <vt:lpstr>UPDATE VIRTUAL PRESENTATION Bruce Monroe OCTOBER 17, 2020</vt:lpstr>
      <vt:lpstr>Summary of the Presentation</vt:lpstr>
      <vt:lpstr>PowerPoint Presentation</vt:lpstr>
      <vt:lpstr>PowerPoint Presentation</vt:lpstr>
      <vt:lpstr>PowerPoint Presentation</vt:lpstr>
      <vt:lpstr>Where to Find an AEN?</vt:lpstr>
      <vt:lpstr>Examples from 2021 RIR</vt:lpstr>
      <vt:lpstr>PowerPoint Presentation</vt:lpstr>
      <vt:lpstr>DISQUALIFICATION VERSUS  PENALIZATION</vt:lpstr>
      <vt:lpstr>DISQUALIFICATION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YES!</vt:lpstr>
      <vt:lpstr>Misnamed  </vt:lpstr>
      <vt:lpstr>Improperly Named</vt:lpstr>
      <vt:lpstr>PowerPoint Presentation</vt:lpstr>
      <vt:lpstr>Misnamed versus Improperly Named</vt:lpstr>
      <vt:lpstr>PowerPoint Presentation</vt:lpstr>
      <vt:lpstr>PowerPoint Presentation</vt:lpstr>
      <vt:lpstr> ENTRY TAGS </vt:lpstr>
      <vt:lpstr>PowerPoint Presentation</vt:lpstr>
      <vt:lpstr>PowerPoint Presentation</vt:lpstr>
      <vt:lpstr>SWEEPSTAKES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of the Presentation</vt:lpstr>
      <vt:lpstr>PowerPoint Presentation</vt:lpstr>
      <vt:lpstr>Former Ramblers (partial list)</vt:lpstr>
      <vt:lpstr>PowerPoint Presentation</vt:lpstr>
      <vt:lpstr>PowerPoint Presentation</vt:lpstr>
      <vt:lpstr>PowerPoint Presentation</vt:lpstr>
      <vt:lpstr>Summary of the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District Horticulture Judging Review - 2020</dc:title>
  <dc:creator>Bruce Malcolm</dc:creator>
  <cp:lastModifiedBy>Bruce Malcolm</cp:lastModifiedBy>
  <cp:revision>59</cp:revision>
  <dcterms:created xsi:type="dcterms:W3CDTF">2019-12-30T17:48:09Z</dcterms:created>
  <dcterms:modified xsi:type="dcterms:W3CDTF">2020-10-18T17:39:08Z</dcterms:modified>
</cp:coreProperties>
</file>