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Playfair Display"/>
      <p:regular r:id="rId44"/>
      <p:bold r:id="rId45"/>
      <p:italic r:id="rId46"/>
      <p:boldItalic r:id="rId47"/>
    </p:embeddedFont>
    <p:embeddedFont>
      <p:font typeface="Lat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PlayfairDisplay-regular.fntdata"/><Relationship Id="rId43" Type="http://schemas.openxmlformats.org/officeDocument/2006/relationships/slide" Target="slides/slide38.xml"/><Relationship Id="rId46" Type="http://schemas.openxmlformats.org/officeDocument/2006/relationships/font" Target="fonts/PlayfairDisplay-italic.fntdata"/><Relationship Id="rId45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regular.fntdata"/><Relationship Id="rId47" Type="http://schemas.openxmlformats.org/officeDocument/2006/relationships/font" Target="fonts/PlayfairDisplay-boldItalic.fntdata"/><Relationship Id="rId49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3a8941d2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3a8941d2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3a8941d2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3a8941d2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3a8941d2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3a8941d2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645e20bf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645e20bf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645e20bf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6645e20bf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3a8941d2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3a8941d2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3a8941d2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3a8941d2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645e20bf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6645e20bf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645e20bf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6645e20bf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645e20bf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645e20bf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645e20bf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6645e20bf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645e20bf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645e20bf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645e20bf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6645e20bf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645e20bf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645e20bf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645e20bf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6645e20bf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645e20bf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6645e20bf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645e20bf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6645e20bf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645e20bf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6645e20bf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645e20bf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6645e20bf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a8941d2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a8941d2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3a8941d2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3a8941d2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3a8941d2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3a8941d2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3a8941d2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3a8941d2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6645e20bf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6645e20bf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6645e20bf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6645e20bf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3a8941d2b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f3a8941d2b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3a8941d2b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f3a8941d2b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3a8941d2b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3a8941d2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6645e20bfa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6645e20bfa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3a8941d2b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3a8941d2b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3a8941d2b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3a8941d2b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3a8941d2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3a8941d2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3a8941d2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3a8941d2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645e20bf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645e20bf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645e20bf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645e20bf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3a8941d2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3a8941d2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3a8941d2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3a8941d2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store.dji.com/product/dji-om-5?site=brandsite&amp;from=landing_page&amp;vid=106401" TargetMode="External"/><Relationship Id="rId4" Type="http://schemas.openxmlformats.org/officeDocument/2006/relationships/hyperlink" Target="https://store.zhiyun-tech.com/collections/camera-stabilizers/products/crane-3s?gclid=CjwKCAjw7p6aBhBiEiwA83fGup2n4_H9Kjh4s3caGJobvUe8mtBQgpczA5lEDF0YrSKNjliNgANKlxoCIiQQAvD_BwE" TargetMode="External"/><Relationship Id="rId9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075" y="0"/>
            <a:ext cx="982833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4939500" y="4956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2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n" sz="1490"/>
              <a:t>Sizing: </a:t>
            </a:r>
            <a:endParaRPr sz="1490"/>
          </a:p>
          <a:p>
            <a:pPr indent="-3168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○"/>
            </a:pPr>
            <a:r>
              <a:rPr lang="en" sz="1390"/>
              <a:t>Horizontal ideally.</a:t>
            </a:r>
            <a:endParaRPr sz="1390"/>
          </a:p>
          <a:p>
            <a:pPr indent="-3168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○"/>
            </a:pPr>
            <a:r>
              <a:rPr lang="en" sz="1390"/>
              <a:t>Upload via Youtube at 1080p, it will autoconvert wherever embedded.</a:t>
            </a:r>
            <a:endParaRPr sz="1390"/>
          </a:p>
          <a:p>
            <a:pPr indent="-3232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0"/>
              <a:buChar char="●"/>
            </a:pPr>
            <a:r>
              <a:rPr lang="en" sz="1490"/>
              <a:t>How well they do:</a:t>
            </a:r>
            <a:endParaRPr sz="1490"/>
          </a:p>
          <a:p>
            <a:pPr indent="-32321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en" sz="1490"/>
              <a:t>23k site sessions monthly</a:t>
            </a:r>
            <a:endParaRPr sz="1490"/>
          </a:p>
          <a:p>
            <a:pPr indent="-32321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en" sz="1490"/>
              <a:t>~5k users on video pages yearly</a:t>
            </a:r>
            <a:endParaRPr sz="1490"/>
          </a:p>
          <a:p>
            <a:pPr indent="-323214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0"/>
              <a:buChar char="■"/>
            </a:pPr>
            <a:r>
              <a:rPr lang="en" sz="1490"/>
              <a:t>Rose.org viewers, not even including YouTube!</a:t>
            </a:r>
            <a:endParaRPr sz="1490"/>
          </a:p>
          <a:p>
            <a:pPr indent="-32321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en" sz="1490"/>
              <a:t>Usable visibility!</a:t>
            </a:r>
            <a:endParaRPr sz="14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90"/>
              <a:t>TIP: </a:t>
            </a:r>
            <a:r>
              <a:rPr lang="en" sz="1490"/>
              <a:t>Host Videos on YouTube</a:t>
            </a:r>
            <a:endParaRPr sz="149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90"/>
              <a:t>uploading videos directly to the site slows down overall speed.</a:t>
            </a:r>
            <a:endParaRPr sz="1490"/>
          </a:p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341700" y="11841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Rose.org</a:t>
            </a:r>
            <a:endParaRPr/>
          </a:p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3417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American Rose Society Site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265500" y="13365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YouTube</a:t>
            </a:r>
            <a:endParaRPr sz="4000"/>
          </a:p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496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" sz="1360"/>
              <a:t>Sizing</a:t>
            </a:r>
            <a:endParaRPr sz="1360"/>
          </a:p>
          <a:p>
            <a:pPr indent="-3168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○"/>
            </a:pPr>
            <a:r>
              <a:rPr lang="en" sz="1390"/>
              <a:t>Horizontal ideally.</a:t>
            </a:r>
            <a:endParaRPr sz="1390"/>
          </a:p>
          <a:p>
            <a:pPr indent="-31686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○"/>
            </a:pPr>
            <a:r>
              <a:rPr lang="en" sz="1390"/>
              <a:t>Upload via Youtube at 1080p, it will autoconvert wherever embedded.</a:t>
            </a:r>
            <a:endParaRPr sz="1360"/>
          </a:p>
          <a:p>
            <a:pPr indent="-31496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■"/>
            </a:pPr>
            <a:r>
              <a:rPr lang="en" sz="1360"/>
              <a:t>Can get away with 720p for 480p with less quality.</a:t>
            </a:r>
            <a:endParaRPr sz="1360"/>
          </a:p>
          <a:p>
            <a:pPr indent="-31496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" sz="1360"/>
              <a:t>How well they do:</a:t>
            </a:r>
            <a:endParaRPr sz="1360"/>
          </a:p>
          <a:p>
            <a:pPr indent="-31496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○"/>
            </a:pPr>
            <a:r>
              <a:rPr lang="en" sz="1360"/>
              <a:t>30.1k Views, Over 3k Hours Viewed</a:t>
            </a:r>
            <a:endParaRPr sz="1360"/>
          </a:p>
          <a:p>
            <a:pPr indent="-31496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○"/>
            </a:pPr>
            <a:r>
              <a:rPr lang="en" sz="1360"/>
              <a:t>Some videos reaching 18k-80k views!</a:t>
            </a:r>
            <a:endParaRPr sz="1360"/>
          </a:p>
          <a:p>
            <a:pPr indent="-31496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○"/>
            </a:pPr>
            <a:r>
              <a:rPr lang="en" sz="1360"/>
              <a:t>Regularly posting added over 400 subscribers </a:t>
            </a:r>
            <a:endParaRPr sz="1360"/>
          </a:p>
          <a:p>
            <a:pPr indent="-31496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■"/>
            </a:pPr>
            <a:r>
              <a:rPr lang="en" sz="1360"/>
              <a:t>Subscribers get notified, increasing viewership.</a:t>
            </a:r>
            <a:endParaRPr sz="13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60"/>
              <a:t>TIP: </a:t>
            </a:r>
            <a:r>
              <a:rPr lang="en" sz="1360"/>
              <a:t>You can use the analytics tab to see which videos are doing better than others!</a:t>
            </a:r>
            <a:endParaRPr sz="13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Media: 48% More Views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600" y="-570200"/>
            <a:ext cx="5833725" cy="3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110925" y="1152475"/>
            <a:ext cx="894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16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●"/>
            </a:pPr>
            <a:r>
              <a:rPr b="1" lang="en" sz="1190"/>
              <a:t>Facebook/Instagram Video Types:</a:t>
            </a:r>
            <a:endParaRPr b="1" sz="1190"/>
          </a:p>
          <a:p>
            <a:pPr indent="-30416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○"/>
            </a:pPr>
            <a:r>
              <a:rPr lang="en" sz="1190"/>
              <a:t>Feed: a regular video that you share to your profile and it shows up in your followers’ main feeds</a:t>
            </a:r>
            <a:endParaRPr sz="1190"/>
          </a:p>
          <a:p>
            <a:pPr indent="-2978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90"/>
              <a:buChar char="■"/>
            </a:pPr>
            <a:r>
              <a:rPr lang="en" sz="1090"/>
              <a:t>Sizing: Landscape/Square, 1080x1080/1080x608/1080/1350</a:t>
            </a:r>
            <a:endParaRPr sz="1090"/>
          </a:p>
          <a:p>
            <a:pPr indent="-2978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90"/>
              <a:buChar char="■"/>
            </a:pPr>
            <a:r>
              <a:rPr lang="en" sz="1090"/>
              <a:t>Usage: Live on your feed forever. Engage with your existing audience.</a:t>
            </a:r>
            <a:endParaRPr sz="1090"/>
          </a:p>
          <a:p>
            <a:pPr indent="-30416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○"/>
            </a:pPr>
            <a:r>
              <a:rPr lang="en" sz="1190"/>
              <a:t>Stories: a short clip that can be viewed on your profile/followers’ main feed. Only last 24 hours.</a:t>
            </a:r>
            <a:endParaRPr sz="1190"/>
          </a:p>
          <a:p>
            <a:pPr indent="-2978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90"/>
              <a:buChar char="■"/>
            </a:pPr>
            <a:r>
              <a:rPr lang="en" sz="1090"/>
              <a:t>Sizing: Portrait, 1080x1920, </a:t>
            </a:r>
            <a:r>
              <a:rPr lang="en" sz="1090"/>
              <a:t>15 seconds long, as many as you want in sequence.</a:t>
            </a:r>
            <a:endParaRPr sz="1090"/>
          </a:p>
          <a:p>
            <a:pPr indent="-2978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90"/>
              <a:buChar char="■"/>
            </a:pPr>
            <a:r>
              <a:rPr lang="en" sz="1090"/>
              <a:t>Usage: More casual, behind-the-scenes, bloopers, time sensitive, content. Drive follower engagement.</a:t>
            </a:r>
            <a:endParaRPr sz="1090"/>
          </a:p>
          <a:p>
            <a:pPr indent="-30416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○"/>
            </a:pPr>
            <a:r>
              <a:rPr lang="en" sz="1190"/>
              <a:t>Reels: short-form video, direct competition with TikTok. </a:t>
            </a:r>
            <a:r>
              <a:rPr lang="en" sz="1190"/>
              <a:t>Single/multiple clips edited together. </a:t>
            </a:r>
            <a:r>
              <a:rPr lang="en" sz="1190"/>
              <a:t>Can add music, text, closed captions, and visual effects to your video in the app.</a:t>
            </a:r>
            <a:endParaRPr sz="1190"/>
          </a:p>
          <a:p>
            <a:pPr indent="-2978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90"/>
              <a:buChar char="■"/>
            </a:pPr>
            <a:r>
              <a:rPr lang="en" sz="1090"/>
              <a:t>Sizing: 1080x1920, up to 90 seconds.</a:t>
            </a:r>
            <a:endParaRPr sz="1090"/>
          </a:p>
          <a:p>
            <a:pPr indent="-2978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90"/>
              <a:buChar char="■"/>
            </a:pPr>
            <a:r>
              <a:rPr lang="en" sz="1090"/>
              <a:t>Usage: Show content to new audience. Attention-grabbing/engaging/educational/authentic over scripted or formal.</a:t>
            </a:r>
            <a:endParaRPr sz="1090"/>
          </a:p>
          <a:p>
            <a:pPr indent="-30416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○"/>
            </a:pPr>
            <a:r>
              <a:rPr lang="en" sz="1190"/>
              <a:t>Live: allows users to broadcast live videos to their followers. </a:t>
            </a:r>
            <a:endParaRPr sz="1190"/>
          </a:p>
          <a:p>
            <a:pPr indent="-2978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90"/>
              <a:buChar char="■"/>
            </a:pPr>
            <a:r>
              <a:rPr lang="en" sz="1090"/>
              <a:t>Sizing: Wide range</a:t>
            </a:r>
            <a:endParaRPr sz="1090"/>
          </a:p>
          <a:p>
            <a:pPr indent="-2978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90"/>
              <a:buChar char="■"/>
            </a:pPr>
            <a:r>
              <a:rPr lang="en" sz="1090"/>
              <a:t>Usage: Interactive, viewers can ask questions/comment on the video in real time. Saved to your account, so viewers can watch them again later.</a:t>
            </a:r>
            <a:endParaRPr sz="109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265500" y="13365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TikTok</a:t>
            </a:r>
            <a:endParaRPr sz="4000"/>
          </a:p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496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" sz="1360"/>
              <a:t>Sizes: Varying</a:t>
            </a:r>
            <a:endParaRPr sz="1360"/>
          </a:p>
          <a:p>
            <a:pPr indent="-31496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●"/>
            </a:pPr>
            <a:r>
              <a:rPr lang="en" sz="1360"/>
              <a:t>Usage: </a:t>
            </a:r>
            <a:endParaRPr sz="1360"/>
          </a:p>
          <a:p>
            <a:pPr indent="-31496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○"/>
            </a:pPr>
            <a:r>
              <a:rPr lang="en" sz="1360"/>
              <a:t>Up to 90 seconds long made up of a single clip or multiple clips edited together. </a:t>
            </a:r>
            <a:endParaRPr sz="1360"/>
          </a:p>
          <a:p>
            <a:pPr indent="-31496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○"/>
            </a:pPr>
            <a:r>
              <a:rPr lang="en" sz="1360"/>
              <a:t>Add music, on-screen text, closed captions, and visual effects to your video clips in the app. </a:t>
            </a:r>
            <a:endParaRPr sz="1360"/>
          </a:p>
          <a:p>
            <a:pPr indent="-31496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60"/>
              <a:buChar char="○"/>
            </a:pPr>
            <a:r>
              <a:rPr lang="en" sz="1360"/>
              <a:t>Good for educational, entertaining, engaging and beautiful content!</a:t>
            </a:r>
            <a:endParaRPr sz="136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60"/>
              <a:t>TIP: </a:t>
            </a:r>
            <a:r>
              <a:rPr lang="en" sz="1360"/>
              <a:t> I really recommend people trying it, it’s not terribly hard to grow a following or make a good video!</a:t>
            </a:r>
            <a:endParaRPr sz="136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4608800" y="1133750"/>
            <a:ext cx="3114600" cy="9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181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do they stack up?</a:t>
            </a:r>
            <a:endParaRPr b="1">
              <a:solidFill>
                <a:srgbClr val="18181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34848"/>
            <a:ext cx="4308800" cy="27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200" y="510175"/>
            <a:ext cx="4387600" cy="442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304900" y="177650"/>
            <a:ext cx="6789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Playfair Display"/>
                <a:ea typeface="Playfair Display"/>
                <a:cs typeface="Playfair Display"/>
                <a:sym typeface="Playfair Display"/>
              </a:rPr>
              <a:t>Most popular platform among marketers for sharing videos: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999150" y="1806225"/>
            <a:ext cx="71457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Terminology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3500" y="-566849"/>
            <a:ext cx="4712976" cy="24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675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Terminology: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250" y="-902775"/>
            <a:ext cx="5833725" cy="3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224450"/>
            <a:ext cx="8520600" cy="31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B-roll: </a:t>
            </a:r>
            <a:r>
              <a:rPr lang="en" sz="1290"/>
              <a:t>Gives you flexibility, supplemental footage that makes a previously incongruent scene smooth.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lang="en" sz="1290"/>
              <a:t>Provide more details to support the scene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Close ups: </a:t>
            </a:r>
            <a:r>
              <a:rPr lang="en" sz="1290"/>
              <a:t>Shots that frame the subject tightly.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Cut ins </a:t>
            </a:r>
            <a:r>
              <a:rPr lang="en" sz="1290"/>
              <a:t>(Insert Shot): Shows the objects the subject is in contact with or manipulating (roses, rose tools)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Medium Shot: </a:t>
            </a:r>
            <a:r>
              <a:rPr lang="en" sz="1290"/>
              <a:t>Also known as a waist shot, frames the subject's upper body.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Rule of Thirds: </a:t>
            </a:r>
            <a:r>
              <a:rPr lang="en" sz="1290"/>
              <a:t>Divide shot into 9 equal sectors by two horizontal lines and 2 vertical lines.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The primary subject positioned where 2 of the 4 points intersect. Draw the eye toward the main points of interest in the shot. We naturally gravitate and dwell towards the top-left anchor point.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Aspect Ratio: </a:t>
            </a:r>
            <a:r>
              <a:rPr lang="en" sz="1290"/>
              <a:t>Relates how the width and height of your video. Expressed through a ratio.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Pixel Aspect Ratio (PAR): Pixels are the thousands of tiny squares that make up each image in your video. </a:t>
            </a:r>
            <a:endParaRPr sz="1290"/>
          </a:p>
          <a:p>
            <a:pPr indent="-3105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■"/>
            </a:pPr>
            <a:r>
              <a:rPr lang="en" sz="1290"/>
              <a:t>While aspect ratio is between WxH of your video, PAR is the ratio between the WxH of the pixels.</a:t>
            </a:r>
            <a:endParaRPr b="1" sz="129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00" y="152400"/>
            <a:ext cx="745159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675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Terminology: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250" y="-902775"/>
            <a:ext cx="5833725" cy="3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224450"/>
            <a:ext cx="8520600" cy="31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B-roll: </a:t>
            </a:r>
            <a:r>
              <a:rPr lang="en" sz="1290"/>
              <a:t>Gives you flexibility, supplemental footage that makes a previously incongruent scene smooth.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lang="en" sz="1290"/>
              <a:t>Provide more details to support the scene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Close ups: </a:t>
            </a:r>
            <a:r>
              <a:rPr lang="en" sz="1290"/>
              <a:t>Shots that frame the subject tightly.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Cut ins </a:t>
            </a:r>
            <a:r>
              <a:rPr lang="en" sz="1290"/>
              <a:t>(Insert Shot): Shows the objects the subject is in contact with or manipulating (roses, rose tools)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Medium Shot: </a:t>
            </a:r>
            <a:r>
              <a:rPr lang="en" sz="1290"/>
              <a:t>Also known as a waist shot, frames the subject's upper body.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Rule of Thirds: </a:t>
            </a:r>
            <a:r>
              <a:rPr lang="en" sz="1290"/>
              <a:t>Divide shot into 9 equal sectors by two horizontal lines and 2 vertical lines.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The primary subject positioned where 2 of the 4 points intersect. Draw the eye toward the main points of interest in the shot. We naturally gravitate and dwell towards the top-left anchor point.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Aspect Ratio: </a:t>
            </a:r>
            <a:r>
              <a:rPr lang="en" sz="1290"/>
              <a:t>Relates how the width and height of your video. Expressed through a ratio.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Pixel Aspect Ratio (PAR): Pixels are the thousands of tiny squares that make up each image in your video. </a:t>
            </a:r>
            <a:endParaRPr sz="1290"/>
          </a:p>
          <a:p>
            <a:pPr indent="-3105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■"/>
            </a:pPr>
            <a:r>
              <a:rPr lang="en" sz="1290"/>
              <a:t>While aspect ratio is between WxH of your video, PAR is the ratio between the WxH of the pixels.</a:t>
            </a:r>
            <a:endParaRPr b="1" sz="129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189" y="320487"/>
            <a:ext cx="6735625" cy="45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/>
          <p:nvPr/>
        </p:nvSpPr>
        <p:spPr>
          <a:xfrm>
            <a:off x="221750" y="244175"/>
            <a:ext cx="67896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Playfair Display"/>
                <a:ea typeface="Playfair Display"/>
                <a:cs typeface="Playfair Display"/>
                <a:sym typeface="Playfair Display"/>
              </a:rPr>
              <a:t>Rule</a:t>
            </a:r>
            <a:endParaRPr sz="165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Playfair Display"/>
                <a:ea typeface="Playfair Display"/>
                <a:cs typeface="Playfair Display"/>
                <a:sym typeface="Playfair Display"/>
              </a:rPr>
              <a:t>Of </a:t>
            </a:r>
            <a:endParaRPr sz="165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latin typeface="Playfair Display"/>
                <a:ea typeface="Playfair Display"/>
                <a:cs typeface="Playfair Display"/>
                <a:sym typeface="Playfair Display"/>
              </a:rPr>
              <a:t>Thirds:</a:t>
            </a:r>
            <a:endParaRPr sz="165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do we film?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they perform?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Platforms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Terminology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Filming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Shooting the Video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Editing the Video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000" y="3843125"/>
            <a:ext cx="3681351" cy="19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4675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Terminology:</a:t>
            </a: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250" y="-902775"/>
            <a:ext cx="5833725" cy="3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11700" y="1224450"/>
            <a:ext cx="8520600" cy="31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B-roll: </a:t>
            </a:r>
            <a:r>
              <a:rPr lang="en" sz="1290"/>
              <a:t>Gives you flexibility, supplemental footage that makes a previously incongruent scene smooth.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lang="en" sz="1290"/>
              <a:t>Provide more details to support the scene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Close ups: </a:t>
            </a:r>
            <a:r>
              <a:rPr lang="en" sz="1290"/>
              <a:t>Shots that frame the subject tightly.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Cut ins </a:t>
            </a:r>
            <a:r>
              <a:rPr lang="en" sz="1290"/>
              <a:t>(Insert Shot): Shows the objects the subject is in contact with or manipulating (roses, rose tools)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Medium Shot: </a:t>
            </a:r>
            <a:r>
              <a:rPr lang="en" sz="1290"/>
              <a:t>Also known as a waist shot, frames the subject's upper body.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Rule of Thirds: </a:t>
            </a:r>
            <a:r>
              <a:rPr lang="en" sz="1290"/>
              <a:t>Divide shot into 9 equal sectors by two horizontal lines and 2 vertical lines.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The primary subject positioned where 2 of the 4 points intersect. Draw the eye toward the main points of interest in the shot. We naturally gravitate and dwell towards the top-left anchor point.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Aspect Ratio: </a:t>
            </a:r>
            <a:r>
              <a:rPr lang="en" sz="1290"/>
              <a:t>Relates how the width and height of your video. Expressed through a ratio.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Pixel Aspect Ratio (PAR): Pixels are the thousands of tiny squares that make up each image in your video. </a:t>
            </a:r>
            <a:endParaRPr sz="1290"/>
          </a:p>
          <a:p>
            <a:pPr indent="-310514" lvl="2" marL="1371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■"/>
            </a:pPr>
            <a:r>
              <a:rPr lang="en" sz="1290"/>
              <a:t>While aspect ratio is between WxH of your video, PAR is the ratio between the WxH of the pixels.</a:t>
            </a:r>
            <a:endParaRPr sz="129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/>
        </p:nvSpPr>
        <p:spPr>
          <a:xfrm>
            <a:off x="221750" y="244175"/>
            <a:ext cx="67896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latin typeface="Playfair Display"/>
                <a:ea typeface="Playfair Display"/>
                <a:cs typeface="Playfair Display"/>
                <a:sym typeface="Playfair Display"/>
              </a:rPr>
              <a:t>Aspect Ratio Examples:</a:t>
            </a:r>
            <a:endParaRPr sz="245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325" y="152400"/>
            <a:ext cx="24193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311700" y="924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Terminology:</a:t>
            </a:r>
            <a:endParaRPr/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250" y="-902775"/>
            <a:ext cx="5833725" cy="3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311700" y="1834050"/>
            <a:ext cx="8520600" cy="31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Pans &amp; Tilts: </a:t>
            </a:r>
            <a:r>
              <a:rPr lang="en" sz="1290"/>
              <a:t>Made with camera</a:t>
            </a:r>
            <a:r>
              <a:rPr b="1" lang="en" sz="1290"/>
              <a:t>. </a:t>
            </a:r>
            <a:endParaRPr b="1"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Pans = fixed horizontal movements. 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Tilts = fixed vertical movements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Resolution: </a:t>
            </a:r>
            <a:r>
              <a:rPr lang="en" sz="1290"/>
              <a:t>Actual number of horizontal and vertical pixels your video contains.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Common Examples: (SD) 640×</a:t>
            </a:r>
            <a:r>
              <a:rPr b="1" lang="en" sz="1290"/>
              <a:t>480</a:t>
            </a:r>
            <a:r>
              <a:rPr lang="en" sz="1290"/>
              <a:t>, (HD) 1280×</a:t>
            </a:r>
            <a:r>
              <a:rPr b="1" lang="en" sz="1290"/>
              <a:t>720</a:t>
            </a:r>
            <a:r>
              <a:rPr lang="en" sz="1290"/>
              <a:t>, (HD) 1920×</a:t>
            </a:r>
            <a:r>
              <a:rPr b="1" lang="en" sz="1290"/>
              <a:t>1080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Exposure: </a:t>
            </a:r>
            <a:r>
              <a:rPr lang="en" sz="1290"/>
              <a:t>Amount of time camera sensor is exposed to light. Longer time = more light that &amp; brighter footage.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Lower thirds: </a:t>
            </a:r>
            <a:r>
              <a:rPr lang="en" sz="1290"/>
              <a:t>Derives from the Rule of Thirds. 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A Lower Third is a type of title used commonly by news broadcasters, YouTubers, vloggers, and interviewers.</a:t>
            </a:r>
            <a:endParaRPr sz="129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/>
        </p:nvSpPr>
        <p:spPr>
          <a:xfrm>
            <a:off x="907550" y="320375"/>
            <a:ext cx="67896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latin typeface="Playfair Display"/>
                <a:ea typeface="Playfair Display"/>
                <a:cs typeface="Playfair Display"/>
                <a:sym typeface="Playfair Display"/>
              </a:rPr>
              <a:t>Resolution Examples:</a:t>
            </a:r>
            <a:endParaRPr sz="245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913" y="963038"/>
            <a:ext cx="7108175" cy="36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11700" y="924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Terminology:</a:t>
            </a: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250" y="-902775"/>
            <a:ext cx="5833725" cy="3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311700" y="1834050"/>
            <a:ext cx="8520600" cy="31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Pans &amp; Tilts: </a:t>
            </a:r>
            <a:r>
              <a:rPr lang="en" sz="1290"/>
              <a:t>Made with camera</a:t>
            </a:r>
            <a:r>
              <a:rPr b="1" lang="en" sz="1290"/>
              <a:t>. </a:t>
            </a:r>
            <a:endParaRPr b="1"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Pans = fixed horizontal movements. 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Tilts = fixed vertical movements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Resolution: </a:t>
            </a:r>
            <a:r>
              <a:rPr lang="en" sz="1290"/>
              <a:t>Actual number of horizontal and vertical pixels your video contains.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Common Examples: (SD) 640×</a:t>
            </a:r>
            <a:r>
              <a:rPr b="1" lang="en" sz="1290"/>
              <a:t>480</a:t>
            </a:r>
            <a:r>
              <a:rPr lang="en" sz="1290"/>
              <a:t>, (HD) 1280×</a:t>
            </a:r>
            <a:r>
              <a:rPr b="1" lang="en" sz="1290"/>
              <a:t>720</a:t>
            </a:r>
            <a:r>
              <a:rPr lang="en" sz="1290"/>
              <a:t>, (HD) 1920×</a:t>
            </a:r>
            <a:r>
              <a:rPr b="1" lang="en" sz="1290"/>
              <a:t>1080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Exposure: </a:t>
            </a:r>
            <a:r>
              <a:rPr lang="en" sz="1290"/>
              <a:t>Amount of time camera sensor is exposed to light. Longer time = more light that &amp; brighter footage.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b="1" lang="en" sz="1290"/>
              <a:t>Lower thirds: </a:t>
            </a:r>
            <a:r>
              <a:rPr lang="en" sz="1290"/>
              <a:t>Derives from the Rule of Thirds. 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A Lower Third is a type of title used commonly by news broadcasters, YouTubers, vloggers, and interviewers.</a:t>
            </a:r>
            <a:endParaRPr b="1" sz="129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/>
        </p:nvSpPr>
        <p:spPr>
          <a:xfrm>
            <a:off x="245500" y="320375"/>
            <a:ext cx="67896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latin typeface="Playfair Display"/>
                <a:ea typeface="Playfair Display"/>
                <a:cs typeface="Playfair Display"/>
                <a:sym typeface="Playfair Display"/>
              </a:rPr>
              <a:t>Lower Third Example:</a:t>
            </a:r>
            <a:endParaRPr sz="245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00" y="882275"/>
            <a:ext cx="8652999" cy="377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999150" y="1806225"/>
            <a:ext cx="71457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Tools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3500" y="-566849"/>
            <a:ext cx="4712976" cy="24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Tools</a:t>
            </a:r>
            <a:endParaRPr/>
          </a:p>
        </p:txBody>
      </p:sp>
      <p:sp>
        <p:nvSpPr>
          <p:cNvPr id="228" name="Google Shape;22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190"/>
              <a:t>What they’re good for: </a:t>
            </a:r>
            <a:endParaRPr b="1" sz="1190"/>
          </a:p>
          <a:p>
            <a:pPr indent="-304165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90"/>
              <a:buChar char="●"/>
            </a:pPr>
            <a:r>
              <a:rPr lang="en" sz="1190"/>
              <a:t>Keeping up with your members</a:t>
            </a:r>
            <a:endParaRPr sz="1190"/>
          </a:p>
          <a:p>
            <a:pPr indent="-30416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●"/>
            </a:pPr>
            <a:r>
              <a:rPr lang="en" sz="1190"/>
              <a:t>People closer to joining</a:t>
            </a:r>
            <a:endParaRPr sz="1190"/>
          </a:p>
          <a:p>
            <a:pPr indent="-30416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●"/>
            </a:pPr>
            <a:r>
              <a:rPr lang="en" sz="1190"/>
              <a:t>People wanting to foster great engagement with their members!</a:t>
            </a:r>
            <a:endParaRPr sz="1190"/>
          </a:p>
          <a:p>
            <a:pPr indent="-30416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●"/>
            </a:pPr>
            <a:r>
              <a:rPr lang="en" sz="1190"/>
              <a:t>BEWARE: Think about making yours private and adding folks when they join. This reduces spam.</a:t>
            </a:r>
            <a:endParaRPr sz="119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en" sz="1190"/>
              <a:t>Who they’re for:  </a:t>
            </a:r>
            <a:endParaRPr b="1" sz="1190"/>
          </a:p>
          <a:p>
            <a:pPr indent="-304165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90"/>
              <a:buChar char="●"/>
            </a:pPr>
            <a:r>
              <a:rPr lang="en" sz="1190"/>
              <a:t>Someone with a Facebook</a:t>
            </a:r>
            <a:endParaRPr sz="1190"/>
          </a:p>
          <a:p>
            <a:pPr indent="-30416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90"/>
              <a:buChar char="●"/>
            </a:pPr>
            <a:r>
              <a:rPr lang="en" sz="1190"/>
              <a:t>Someone who knows the basics of Facebook</a:t>
            </a:r>
            <a:endParaRPr sz="119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en" sz="1190"/>
              <a:t>Upkeep: </a:t>
            </a:r>
            <a:endParaRPr b="1" sz="1190"/>
          </a:p>
          <a:p>
            <a:pPr indent="-304165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90"/>
              <a:buChar char="●"/>
            </a:pPr>
            <a:r>
              <a:rPr lang="en" sz="1190"/>
              <a:t>Less upkeep for the manager because everyone can add and share to said group! </a:t>
            </a:r>
            <a:endParaRPr sz="119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19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190"/>
          </a:p>
        </p:txBody>
      </p:sp>
      <p:pic>
        <p:nvPicPr>
          <p:cNvPr id="229" name="Google Shape;2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000" y="-570200"/>
            <a:ext cx="5833725" cy="30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idx="2" type="body"/>
          </p:nvPr>
        </p:nvSpPr>
        <p:spPr>
          <a:xfrm>
            <a:off x="4939500" y="284725"/>
            <a:ext cx="3837000" cy="41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Phone Or Tablet</a:t>
            </a:r>
            <a:endParaRPr b="1"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iPhone, Android, or any up to date phones/tablets work fine!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Be sure to check the filming size/</a:t>
            </a:r>
            <a:r>
              <a:rPr lang="en"/>
              <a:t>resolution</a:t>
            </a:r>
            <a:endParaRPr/>
          </a:p>
          <a:p>
            <a:pPr indent="-29749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Settings &gt; Camera</a:t>
            </a:r>
            <a:endParaRPr/>
          </a:p>
          <a:p>
            <a:pPr indent="-29749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Ex. 4k at 30-60 FPS depending on my needs.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Digital Camera</a:t>
            </a:r>
            <a:endParaRPr b="1"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Most have an option for video.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Stabilizers: </a:t>
            </a:r>
            <a:endParaRPr b="1"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Helps do smooth pans, tilts, b-roll, zoom, etc.</a:t>
            </a:r>
            <a:endParaRPr/>
          </a:p>
          <a:p>
            <a:pPr indent="-29749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u="sng">
                <a:solidFill>
                  <a:schemeClr val="hlink"/>
                </a:solidFill>
                <a:hlinkClick r:id="rId3"/>
              </a:rPr>
              <a:t>Osmo</a:t>
            </a:r>
            <a:r>
              <a:rPr lang="en"/>
              <a:t> &amp; </a:t>
            </a:r>
            <a:r>
              <a:rPr lang="en" u="sng">
                <a:solidFill>
                  <a:schemeClr val="hlink"/>
                </a:solidFill>
                <a:hlinkClick r:id="rId4"/>
              </a:rPr>
              <a:t>Zhiyun</a:t>
            </a:r>
            <a:r>
              <a:rPr lang="en"/>
              <a:t> sticks/apps</a:t>
            </a:r>
            <a:endParaRPr/>
          </a:p>
          <a:p>
            <a:pPr indent="-297497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Multiple options</a:t>
            </a:r>
            <a:endParaRPr/>
          </a:p>
          <a:p>
            <a:pPr indent="-29749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Tripod - Simplest form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Lighting: SUPER IMPORTANT</a:t>
            </a:r>
            <a:endParaRPr b="1"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Natural Shade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Diffusers &amp; Reflectors</a:t>
            </a:r>
            <a:endParaRPr/>
          </a:p>
        </p:txBody>
      </p:sp>
      <p:sp>
        <p:nvSpPr>
          <p:cNvPr id="235" name="Google Shape;235;p40"/>
          <p:cNvSpPr txBox="1"/>
          <p:nvPr>
            <p:ph type="title"/>
          </p:nvPr>
        </p:nvSpPr>
        <p:spPr>
          <a:xfrm>
            <a:off x="241350" y="-6587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Tools</a:t>
            </a:r>
            <a:endParaRPr/>
          </a:p>
        </p:txBody>
      </p:sp>
      <p:pic>
        <p:nvPicPr>
          <p:cNvPr id="236" name="Google Shape;23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237125"/>
            <a:ext cx="1618750" cy="17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10775"/>
            <a:ext cx="2026350" cy="20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0600" y="2483350"/>
            <a:ext cx="1545600" cy="25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0"/>
          <p:cNvPicPr preferRelativeResize="0"/>
          <p:nvPr/>
        </p:nvPicPr>
        <p:blipFill rotWithShape="1">
          <a:blip r:embed="rId8">
            <a:alphaModFix/>
          </a:blip>
          <a:srcRect b="848" l="21747" r="13063" t="7902"/>
          <a:stretch/>
        </p:blipFill>
        <p:spPr>
          <a:xfrm>
            <a:off x="1965350" y="2421600"/>
            <a:ext cx="1022125" cy="21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0"/>
          <p:cNvPicPr preferRelativeResize="0"/>
          <p:nvPr/>
        </p:nvPicPr>
        <p:blipFill rotWithShape="1">
          <a:blip r:embed="rId9">
            <a:alphaModFix/>
          </a:blip>
          <a:srcRect b="9601" l="8285" r="6651" t="13705"/>
          <a:stretch/>
        </p:blipFill>
        <p:spPr>
          <a:xfrm>
            <a:off x="2026350" y="809500"/>
            <a:ext cx="2393425" cy="15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Set yourself up for success!</a:t>
            </a:r>
            <a:endParaRPr sz="2300"/>
          </a:p>
        </p:txBody>
      </p:sp>
      <p:sp>
        <p:nvSpPr>
          <p:cNvPr id="246" name="Google Shape;246;p41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Before Filming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47" name="Google Shape;2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0" y="3295400"/>
            <a:ext cx="4671276" cy="24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3262650" y="1551000"/>
            <a:ext cx="2618700" cy="21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Welcome &amp; Introductions</a:t>
            </a:r>
            <a:endParaRPr sz="31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9850" y="-386775"/>
            <a:ext cx="4539249" cy="23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925" y="3547750"/>
            <a:ext cx="5013324" cy="262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idx="2" type="body"/>
          </p:nvPr>
        </p:nvSpPr>
        <p:spPr>
          <a:xfrm>
            <a:off x="4731300" y="284725"/>
            <a:ext cx="4250100" cy="41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638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b="1" lang="en" sz="1225"/>
              <a:t>Gather your Performers/Speakers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lang="en" sz="1225"/>
              <a:t>Actors play a role (gardener, neighbor, local rose society member)</a:t>
            </a:r>
            <a:endParaRPr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lang="en" sz="1225"/>
              <a:t>Speakers do that, they speak! Could be announcers, judges, presidents of LRSs</a:t>
            </a:r>
            <a:endParaRPr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lang="en" sz="1225"/>
              <a:t>Models showcase either products, examples, etc., (might show how to use a tool)</a:t>
            </a:r>
            <a:endParaRPr sz="1225"/>
          </a:p>
          <a:p>
            <a:pPr indent="-30638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b="1" lang="en" sz="1225"/>
              <a:t>Ensure comfort for involved parties: It’s Kind!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lang="en" sz="1225"/>
              <a:t>Water for performers/staff</a:t>
            </a:r>
            <a:endParaRPr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lang="en" sz="1225"/>
              <a:t>Dressing spot if needed</a:t>
            </a:r>
            <a:endParaRPr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lang="en" sz="1225"/>
              <a:t>Snacks</a:t>
            </a:r>
            <a:endParaRPr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lang="en" sz="1225"/>
              <a:t>Shade</a:t>
            </a:r>
            <a:endParaRPr sz="1225"/>
          </a:p>
          <a:p>
            <a:pPr indent="-30638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b="1" lang="en" sz="1225"/>
              <a:t>Save time, be prepared!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lang="en" sz="1225"/>
              <a:t>Make a script</a:t>
            </a:r>
            <a:endParaRPr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Make a shot list: </a:t>
            </a:r>
            <a:r>
              <a:rPr lang="en" sz="1225"/>
              <a:t>Desired shots/clips you want.</a:t>
            </a:r>
            <a:endParaRPr b="1" sz="1225"/>
          </a:p>
        </p:txBody>
      </p:sp>
      <p:sp>
        <p:nvSpPr>
          <p:cNvPr id="253" name="Google Shape;253;p42"/>
          <p:cNvSpPr txBox="1"/>
          <p:nvPr>
            <p:ph type="title"/>
          </p:nvPr>
        </p:nvSpPr>
        <p:spPr>
          <a:xfrm>
            <a:off x="263400" y="1312475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254" name="Google Shape;254;p42"/>
          <p:cNvSpPr txBox="1"/>
          <p:nvPr>
            <p:ph idx="1" type="subTitle"/>
          </p:nvPr>
        </p:nvSpPr>
        <p:spPr>
          <a:xfrm>
            <a:off x="3417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 you’ll need and need to know.</a:t>
            </a:r>
            <a:endParaRPr sz="1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2" type="body"/>
          </p:nvPr>
        </p:nvSpPr>
        <p:spPr>
          <a:xfrm>
            <a:off x="4731300" y="284725"/>
            <a:ext cx="4250100" cy="41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638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b="1" lang="en" sz="1225"/>
              <a:t>Get Lighting Right: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Do a “site-see” to prep for </a:t>
            </a:r>
            <a:r>
              <a:rPr b="1" lang="en" sz="1225"/>
              <a:t>lighting/space needs.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Go at the planned time of day beforehand.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Move to shaded spots.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Play around with backdrops.</a:t>
            </a:r>
            <a:endParaRPr b="1" sz="1225"/>
          </a:p>
          <a:p>
            <a:pPr indent="-30638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●"/>
            </a:pPr>
            <a:r>
              <a:rPr b="1" lang="en" sz="1225"/>
              <a:t>Checklist: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Props: Tools, plants, pointers, etc.?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Lighting tools: Diffuser/Reflector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Stabilizer/Tripod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Chairs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Podium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Tape/Gaffer’s Tape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Extra Batteries/Chargers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THE CAMERA/Card if needed</a:t>
            </a:r>
            <a:endParaRPr b="1" sz="1225"/>
          </a:p>
          <a:p>
            <a:pPr indent="-306387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25"/>
              <a:buChar char="○"/>
            </a:pPr>
            <a:r>
              <a:rPr b="1" lang="en" sz="1225"/>
              <a:t>And </a:t>
            </a:r>
            <a:r>
              <a:rPr b="1" lang="en" sz="1225"/>
              <a:t>probably</a:t>
            </a:r>
            <a:r>
              <a:rPr b="1" lang="en" sz="1225"/>
              <a:t> more!</a:t>
            </a:r>
            <a:endParaRPr b="1" sz="1225"/>
          </a:p>
        </p:txBody>
      </p:sp>
      <p:sp>
        <p:nvSpPr>
          <p:cNvPr id="260" name="Google Shape;260;p43"/>
          <p:cNvSpPr txBox="1"/>
          <p:nvPr>
            <p:ph type="title"/>
          </p:nvPr>
        </p:nvSpPr>
        <p:spPr>
          <a:xfrm>
            <a:off x="263400" y="1312475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261" name="Google Shape;261;p43"/>
          <p:cNvSpPr txBox="1"/>
          <p:nvPr>
            <p:ph idx="1" type="subTitle"/>
          </p:nvPr>
        </p:nvSpPr>
        <p:spPr>
          <a:xfrm>
            <a:off x="3417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Set the stage.</a:t>
            </a:r>
            <a:endParaRPr sz="1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type="title"/>
          </p:nvPr>
        </p:nvSpPr>
        <p:spPr>
          <a:xfrm>
            <a:off x="999150" y="1806225"/>
            <a:ext cx="71457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Shooting the Video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7" name="Google Shape;26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3500" y="-566849"/>
            <a:ext cx="4712976" cy="24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type="title"/>
          </p:nvPr>
        </p:nvSpPr>
        <p:spPr>
          <a:xfrm>
            <a:off x="311700" y="3151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Filming &amp; Composition</a:t>
            </a:r>
            <a:endParaRPr/>
          </a:p>
        </p:txBody>
      </p:sp>
      <p:pic>
        <p:nvPicPr>
          <p:cNvPr id="273" name="Google Shape;2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000" y="-570200"/>
            <a:ext cx="5833725" cy="3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 txBox="1"/>
          <p:nvPr>
            <p:ph idx="1" type="body"/>
          </p:nvPr>
        </p:nvSpPr>
        <p:spPr>
          <a:xfrm>
            <a:off x="387900" y="867475"/>
            <a:ext cx="8520600" cy="3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90"/>
              <a:t>Composition is crucial to the finished product. 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290"/>
              <a:buChar char="●"/>
            </a:pPr>
            <a:r>
              <a:rPr lang="en" sz="1290"/>
              <a:t>How a shot is framed and staged, or “composed.” 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lang="en" sz="1290"/>
              <a:t>How your subject – whatever you’re filming – is arranged within the shot.</a:t>
            </a:r>
            <a:endParaRPr sz="129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90"/>
              <a:t>Split the video into parts if it’s longer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290"/>
              <a:buChar char="●"/>
            </a:pPr>
            <a:r>
              <a:rPr lang="en" sz="1290"/>
              <a:t>You’ll need multiple takes &amp; you won’t need to start from the beginning.</a:t>
            </a:r>
            <a:endParaRPr sz="1290"/>
          </a:p>
          <a:p>
            <a:pPr indent="-31051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●"/>
            </a:pPr>
            <a:r>
              <a:rPr lang="en" sz="1290"/>
              <a:t>Keep time markers</a:t>
            </a:r>
            <a:endParaRPr sz="1290"/>
          </a:p>
          <a:p>
            <a:pPr indent="-310515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en" sz="1290"/>
              <a:t>Write down time stamps for what </a:t>
            </a:r>
            <a:r>
              <a:rPr b="1" lang="en" sz="1290"/>
              <a:t>info is happening</a:t>
            </a:r>
            <a:r>
              <a:rPr lang="en" sz="1290"/>
              <a:t> in each part/</a:t>
            </a:r>
            <a:r>
              <a:rPr b="1" lang="en" sz="1290"/>
              <a:t>edit requests</a:t>
            </a:r>
            <a:endParaRPr b="1" sz="129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90"/>
              <a:t>Get Creative!</a:t>
            </a:r>
            <a:endParaRPr b="1" sz="1290"/>
          </a:p>
          <a:p>
            <a:pPr indent="-310515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290"/>
              <a:buChar char="●"/>
            </a:pPr>
            <a:r>
              <a:rPr lang="en" sz="1290"/>
              <a:t>Get b-roll, Close ups, Cut-in footage (zoom in on a rose in question, tools, etc.)</a:t>
            </a:r>
            <a:endParaRPr b="1" sz="129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90"/>
              <a:t>TIP:</a:t>
            </a:r>
            <a:r>
              <a:rPr lang="en" sz="1290"/>
              <a:t> Suggested horizontal orientation for phone videos, no more than 2-5 min. Stories/TikTok portrait orientation</a:t>
            </a:r>
            <a:endParaRPr sz="129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>
            <p:ph idx="1" type="body"/>
          </p:nvPr>
        </p:nvSpPr>
        <p:spPr>
          <a:xfrm>
            <a:off x="311700" y="31480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Or as much on this as I can fit into this webinar.</a:t>
            </a:r>
            <a:endParaRPr sz="2300"/>
          </a:p>
        </p:txBody>
      </p:sp>
      <p:sp>
        <p:nvSpPr>
          <p:cNvPr id="280" name="Google Shape;280;p46"/>
          <p:cNvSpPr txBox="1"/>
          <p:nvPr>
            <p:ph type="title"/>
          </p:nvPr>
        </p:nvSpPr>
        <p:spPr>
          <a:xfrm>
            <a:off x="311700" y="14617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Editing Videos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81" name="Google Shape;2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0" y="3295400"/>
            <a:ext cx="4671276" cy="24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idx="2" type="body"/>
          </p:nvPr>
        </p:nvSpPr>
        <p:spPr>
          <a:xfrm>
            <a:off x="4951625" y="122200"/>
            <a:ext cx="4045200" cy="42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Web Softwares: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iMovie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Included Phone/Tablet editing app.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Canva</a:t>
            </a:r>
            <a:endParaRPr b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Desktop Softwares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Adobe Premiere Pro: for main editing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Effects: effects and editing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&amp; many more!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Free ones will work!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Play around with a few.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Try YouTube Tutorials for in-action assistance.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TIP: </a:t>
            </a:r>
            <a:r>
              <a:rPr lang="en"/>
              <a:t>include captions/check the auto-generated ones. The internet is for everyone, let’s make it accessible!</a:t>
            </a:r>
            <a:endParaRPr/>
          </a:p>
        </p:txBody>
      </p:sp>
      <p:sp>
        <p:nvSpPr>
          <p:cNvPr id="287" name="Google Shape;287;p47"/>
          <p:cNvSpPr txBox="1"/>
          <p:nvPr>
            <p:ph type="title"/>
          </p:nvPr>
        </p:nvSpPr>
        <p:spPr>
          <a:xfrm>
            <a:off x="341700" y="14127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Editing Videos</a:t>
            </a:r>
            <a:endParaRPr/>
          </a:p>
        </p:txBody>
      </p:sp>
      <p:sp>
        <p:nvSpPr>
          <p:cNvPr id="288" name="Google Shape;288;p47"/>
          <p:cNvSpPr txBox="1"/>
          <p:nvPr>
            <p:ph idx="1" type="subTitle"/>
          </p:nvPr>
        </p:nvSpPr>
        <p:spPr>
          <a:xfrm>
            <a:off x="343850" y="2959075"/>
            <a:ext cx="38907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Can be time consuming, fair warning.</a:t>
            </a:r>
            <a:endParaRPr sz="1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/>
          <p:nvPr>
            <p:ph idx="2" type="body"/>
          </p:nvPr>
        </p:nvSpPr>
        <p:spPr>
          <a:xfrm>
            <a:off x="4723025" y="198400"/>
            <a:ext cx="4045200" cy="42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Assemble Rough Cut 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Before working out any timing issues.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Label clips in order.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Get your clips roughly into place.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Don’t Assume You Can Fix Everything in Post-Production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Editing packages such as Premiere Pro and Final Cut Pro great but not magic!</a:t>
            </a:r>
            <a:endParaRPr b="1" sz="1600"/>
          </a:p>
        </p:txBody>
      </p:sp>
      <p:sp>
        <p:nvSpPr>
          <p:cNvPr id="294" name="Google Shape;294;p48"/>
          <p:cNvSpPr txBox="1"/>
          <p:nvPr>
            <p:ph type="title"/>
          </p:nvPr>
        </p:nvSpPr>
        <p:spPr>
          <a:xfrm>
            <a:off x="341700" y="14127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Editing Videos</a:t>
            </a:r>
            <a:endParaRPr/>
          </a:p>
        </p:txBody>
      </p:sp>
      <p:sp>
        <p:nvSpPr>
          <p:cNvPr id="295" name="Google Shape;295;p48"/>
          <p:cNvSpPr txBox="1"/>
          <p:nvPr>
            <p:ph idx="1" type="subTitle"/>
          </p:nvPr>
        </p:nvSpPr>
        <p:spPr>
          <a:xfrm>
            <a:off x="343850" y="2959075"/>
            <a:ext cx="38907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Can be time consuming, fair warning.</a:t>
            </a:r>
            <a:endParaRPr sz="1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/>
          <p:nvPr>
            <p:ph idx="1" type="body"/>
          </p:nvPr>
        </p:nvSpPr>
        <p:spPr>
          <a:xfrm>
            <a:off x="311700" y="31480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Get out there, start filming, and show the world what it’s like to be a rosarian.</a:t>
            </a:r>
            <a:endParaRPr sz="1700"/>
          </a:p>
        </p:txBody>
      </p:sp>
      <p:sp>
        <p:nvSpPr>
          <p:cNvPr id="301" name="Google Shape;301;p49"/>
          <p:cNvSpPr txBox="1"/>
          <p:nvPr>
            <p:ph type="title"/>
          </p:nvPr>
        </p:nvSpPr>
        <p:spPr>
          <a:xfrm>
            <a:off x="311700" y="14617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400">
                <a:latin typeface="Playfair Display"/>
                <a:ea typeface="Playfair Display"/>
                <a:cs typeface="Playfair Display"/>
                <a:sym typeface="Playfair Display"/>
              </a:rPr>
              <a:t>Let’s Get Growing!</a:t>
            </a:r>
            <a:endParaRPr sz="7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2" name="Google Shape;3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0" y="3295400"/>
            <a:ext cx="4671276" cy="24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875" y="-76200"/>
            <a:ext cx="2507526" cy="21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0"/>
          <p:cNvSpPr txBox="1"/>
          <p:nvPr>
            <p:ph type="title"/>
          </p:nvPr>
        </p:nvSpPr>
        <p:spPr>
          <a:xfrm>
            <a:off x="311700" y="1614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400">
                <a:latin typeface="Playfair Display"/>
                <a:ea typeface="Playfair Display"/>
                <a:cs typeface="Playfair Display"/>
                <a:sym typeface="Playfair Display"/>
              </a:rPr>
              <a:t>So how can I help?</a:t>
            </a:r>
            <a:endParaRPr sz="7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9" name="Google Shape;30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000" y="3295400"/>
            <a:ext cx="4671276" cy="244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0"/>
          <p:cNvSpPr txBox="1"/>
          <p:nvPr/>
        </p:nvSpPr>
        <p:spPr>
          <a:xfrm>
            <a:off x="593775" y="3191475"/>
            <a:ext cx="77931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9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Between Google, the American Rose Society, and myself,  if you want to reach new members with education and </a:t>
            </a:r>
            <a:r>
              <a:rPr lang="en" sz="129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involvement</a:t>
            </a:r>
            <a:r>
              <a:rPr lang="en" sz="129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using videos, we can help!</a:t>
            </a:r>
            <a:endParaRPr sz="129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9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5759750" y="1253075"/>
            <a:ext cx="3114600" cy="25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a reason marketers everywhere are delving into videography!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trategically placed and well-made videos can offer a </a:t>
            </a:r>
            <a:r>
              <a:rPr b="1" lang="en"/>
              <a:t>95% retention rate.</a:t>
            </a:r>
            <a:endParaRPr b="1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25" y="528638"/>
            <a:ext cx="5391150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772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Film Video?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533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It’s a highly effective media type for what we do!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Images can only convey one thing at a time.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Videos force scrolling users to stop and pay an extra second of attention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b="1" lang="en" sz="1560"/>
              <a:t>60% of consumers and 59% of executives</a:t>
            </a:r>
            <a:r>
              <a:rPr lang="en" sz="1560"/>
              <a:t> prefer watching ads instead of reading ads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They help us </a:t>
            </a:r>
            <a:r>
              <a:rPr lang="en" sz="1560"/>
              <a:t>connect</a:t>
            </a:r>
            <a:r>
              <a:rPr lang="en" sz="1560"/>
              <a:t> deeper.</a:t>
            </a:r>
            <a:endParaRPr sz="1560"/>
          </a:p>
          <a:p>
            <a:pPr indent="-32766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○"/>
            </a:pPr>
            <a:r>
              <a:rPr lang="en" sz="1560"/>
              <a:t>12 times more likely to be shared, especially social or educational!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Majority of users (27.2%) spend </a:t>
            </a:r>
            <a:r>
              <a:rPr b="1" lang="en" sz="1560"/>
              <a:t>more than 10 hours</a:t>
            </a:r>
            <a:r>
              <a:rPr lang="en" sz="1560"/>
              <a:t> watching videos every week.</a:t>
            </a:r>
            <a:endParaRPr sz="156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56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5759750" y="1253075"/>
            <a:ext cx="3114600" cy="25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Time consuming? Yes.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Worth it? Also yes!</a:t>
            </a:r>
            <a:endParaRPr sz="21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25" y="-51700"/>
            <a:ext cx="5309226" cy="530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772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Film Video?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533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It’s a highly effective media type for what we do!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Images can only convey one thing at a time.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Videos force scrolling users to stop and pay an extra second of attention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b="1" lang="en" sz="1560"/>
              <a:t>60% of consumers and 59% of executives</a:t>
            </a:r>
            <a:r>
              <a:rPr lang="en" sz="1560"/>
              <a:t> prefer watching ads instead of reading ads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They help us connect deeper.</a:t>
            </a:r>
            <a:endParaRPr sz="1560"/>
          </a:p>
          <a:p>
            <a:pPr indent="-32766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○"/>
            </a:pPr>
            <a:r>
              <a:rPr lang="en" sz="1560"/>
              <a:t>12 times more likely to be shared, especially social or educational!</a:t>
            </a:r>
            <a:endParaRPr sz="1560"/>
          </a:p>
          <a:p>
            <a:pPr indent="-32766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60"/>
              <a:buChar char="●"/>
            </a:pPr>
            <a:r>
              <a:rPr lang="en" sz="1560"/>
              <a:t>Majority of users (27.2%) spend </a:t>
            </a:r>
            <a:r>
              <a:rPr b="1" lang="en" sz="1560"/>
              <a:t>more than 10 hours</a:t>
            </a:r>
            <a:r>
              <a:rPr lang="en" sz="1560"/>
              <a:t> watching videos every week.</a:t>
            </a:r>
            <a:endParaRPr sz="1560"/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56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help, YOU?</a:t>
            </a:r>
            <a:endParaRPr/>
          </a:p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4939500" y="5718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 Roses </a:t>
            </a:r>
            <a:r>
              <a:rPr lang="en"/>
              <a:t>Effectively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news live or afterwards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Award ceremonies, rose shows, informational &amp; educational,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people what they’re missing!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visualize what it’s like to participate!</a:t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Rose Societies, Consulting Rosarians, etc.</a:t>
            </a:r>
            <a:endParaRPr sz="17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000" y="3843125"/>
            <a:ext cx="3681351" cy="19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Where will your video be seen?</a:t>
            </a:r>
            <a:endParaRPr sz="2300"/>
          </a:p>
        </p:txBody>
      </p:sp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Platforms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0" y="3295400"/>
            <a:ext cx="4671276" cy="244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